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481" r:id="rId2"/>
    <p:sldId id="497" r:id="rId3"/>
    <p:sldId id="385" r:id="rId4"/>
    <p:sldId id="724" r:id="rId5"/>
    <p:sldId id="428" r:id="rId6"/>
    <p:sldId id="429" r:id="rId7"/>
    <p:sldId id="725" r:id="rId8"/>
    <p:sldId id="432" r:id="rId9"/>
    <p:sldId id="433" r:id="rId10"/>
    <p:sldId id="434" r:id="rId11"/>
    <p:sldId id="488" r:id="rId12"/>
    <p:sldId id="491" r:id="rId13"/>
    <p:sldId id="436" r:id="rId14"/>
    <p:sldId id="437" r:id="rId15"/>
    <p:sldId id="441" r:id="rId16"/>
    <p:sldId id="440" r:id="rId17"/>
    <p:sldId id="493" r:id="rId18"/>
    <p:sldId id="494" r:id="rId19"/>
    <p:sldId id="452" r:id="rId20"/>
    <p:sldId id="453" r:id="rId21"/>
    <p:sldId id="454" r:id="rId22"/>
    <p:sldId id="455" r:id="rId23"/>
    <p:sldId id="459" r:id="rId24"/>
    <p:sldId id="461" r:id="rId25"/>
    <p:sldId id="462" r:id="rId26"/>
    <p:sldId id="464" r:id="rId27"/>
    <p:sldId id="467" r:id="rId28"/>
    <p:sldId id="468" r:id="rId29"/>
    <p:sldId id="723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08" r:id="rId41"/>
    <p:sldId id="509" r:id="rId42"/>
    <p:sldId id="511" r:id="rId43"/>
    <p:sldId id="513" r:id="rId44"/>
    <p:sldId id="514" r:id="rId45"/>
    <p:sldId id="515" r:id="rId46"/>
    <p:sldId id="516" r:id="rId47"/>
    <p:sldId id="517" r:id="rId48"/>
    <p:sldId id="518" r:id="rId49"/>
    <p:sldId id="712" r:id="rId50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" initials="C" lastIdx="2" clrIdx="0"/>
  <p:cmAuthor id="1" name="Henderickx Erik" initials="H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9" autoAdjust="0"/>
    <p:restoredTop sz="78470" autoAdjust="0"/>
  </p:normalViewPr>
  <p:slideViewPr>
    <p:cSldViewPr>
      <p:cViewPr varScale="1">
        <p:scale>
          <a:sx n="104" d="100"/>
          <a:sy n="104" d="100"/>
        </p:scale>
        <p:origin x="36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81" d="100"/>
          <a:sy n="81" d="100"/>
        </p:scale>
        <p:origin x="5880" y="91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0507" y="1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/>
          <a:lstStyle>
            <a:lvl1pPr algn="r">
              <a:defRPr sz="1200"/>
            </a:lvl1pPr>
          </a:lstStyle>
          <a:p>
            <a:fld id="{194F2329-7DF1-4763-836F-DC1D3D9AF91D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239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0507" y="9721239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 anchor="b"/>
          <a:lstStyle>
            <a:lvl1pPr algn="r">
              <a:defRPr sz="1200"/>
            </a:lvl1pPr>
          </a:lstStyle>
          <a:p>
            <a:fld id="{EFA3D702-2817-424E-A0A8-1F60691F2DB4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5834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l">
              <a:defRPr sz="11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140" y="3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r">
              <a:defRPr sz="1100"/>
            </a:lvl1pPr>
          </a:lstStyle>
          <a:p>
            <a:fld id="{BE8CBE8E-5DF9-480D-82C7-D3BCD210F163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9938"/>
            <a:ext cx="5114925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1" rIns="91421" bIns="45711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614" y="4860927"/>
            <a:ext cx="5680075" cy="4605338"/>
          </a:xfrm>
          <a:prstGeom prst="rect">
            <a:avLst/>
          </a:prstGeom>
        </p:spPr>
        <p:txBody>
          <a:bodyPr vert="horz" lIns="91421" tIns="45711" rIns="91421" bIns="45711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721852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l">
              <a:defRPr sz="11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140" y="9721852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r">
              <a:defRPr sz="1100"/>
            </a:lvl1pPr>
          </a:lstStyle>
          <a:p>
            <a:fld id="{88F1E5F0-7F30-44D4-9446-640412DD625B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39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/>
              <a:buChar char="à"/>
            </a:pPr>
            <a:endParaRPr lang="nl-BE" baseline="0" dirty="0">
              <a:sym typeface="Wingdings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456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9884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0777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9001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0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7586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0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242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0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3430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0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6313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3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5121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 lvl="1">
              <a:lnSpc>
                <a:spcPct val="90000"/>
              </a:lnSpc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0365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315915" y="4744126"/>
            <a:ext cx="6617875" cy="54904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147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3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0719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6578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 lvl="3">
              <a:lnSpc>
                <a:spcPct val="90000"/>
              </a:lnSpc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830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6829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6921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118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37282" y="4861451"/>
            <a:ext cx="669674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4377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3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1952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3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995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40713" y="4744129"/>
            <a:ext cx="6617875" cy="5294145"/>
          </a:xfrm>
        </p:spPr>
        <p:txBody>
          <a:bodyPr>
            <a:noAutofit/>
          </a:bodyPr>
          <a:lstStyle/>
          <a:p>
            <a:pPr lvl="3">
              <a:lnSpc>
                <a:spcPct val="90000"/>
              </a:lnSpc>
              <a:buNone/>
            </a:pPr>
            <a:endParaRPr lang="nl-BE" sz="1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6915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/>
              <a:buChar char="à"/>
            </a:pPr>
            <a:endParaRPr lang="nl-BE" baseline="0" dirty="0">
              <a:sym typeface="Wingdings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85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Wingdings" charset="0"/>
              <a:buChar char="à"/>
            </a:pP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3010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62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0671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428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8290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6290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37282" y="4861451"/>
            <a:ext cx="6624736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9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2690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37282" y="4541243"/>
            <a:ext cx="6624736" cy="5497030"/>
          </a:xfrm>
        </p:spPr>
        <p:txBody>
          <a:bodyPr>
            <a:noAutofit/>
          </a:bodyPr>
          <a:lstStyle/>
          <a:p>
            <a:pPr marL="1085850" lvl="2" indent="-171450">
              <a:lnSpc>
                <a:spcPct val="90000"/>
              </a:lnSpc>
              <a:buFont typeface="Wingdings" charset="0"/>
              <a:buChar char="à"/>
            </a:pPr>
            <a:endParaRPr lang="nl-BE" sz="9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7564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66693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588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 lvl="3">
              <a:lnSpc>
                <a:spcPct val="90000"/>
              </a:lnSpc>
              <a:buFont typeface="Wingdings"/>
              <a:buChar char="à"/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9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/>
              <a:buChar char="à"/>
            </a:pPr>
            <a:endParaRPr lang="nl-BE" baseline="0" dirty="0">
              <a:sym typeface="Wingdings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9584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8334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3548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165274" y="4757266"/>
            <a:ext cx="6696744" cy="52810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9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9999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6628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12285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8269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08050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2322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9471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0975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165274" y="4861451"/>
            <a:ext cx="6696744" cy="5176821"/>
          </a:xfrm>
        </p:spPr>
        <p:txBody>
          <a:bodyPr>
            <a:noAutofit/>
          </a:bodyPr>
          <a:lstStyle/>
          <a:p>
            <a:pPr marL="171450" indent="-171450">
              <a:buFont typeface="Wingdings" charset="0"/>
              <a:buChar char="à"/>
            </a:pPr>
            <a:endParaRPr lang="nl-BE" sz="900" b="0" baseline="0" noProof="0" dirty="0">
              <a:sym typeface="Wingding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2858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165274" y="4861451"/>
            <a:ext cx="6696744" cy="5176821"/>
          </a:xfrm>
        </p:spPr>
        <p:txBody>
          <a:bodyPr>
            <a:noAutofit/>
          </a:bodyPr>
          <a:lstStyle/>
          <a:p>
            <a:pPr marL="171450" indent="-171450">
              <a:buFont typeface="Wingdings" charset="0"/>
              <a:buChar char="à"/>
            </a:pPr>
            <a:endParaRPr lang="nl-BE" sz="1100" b="0" baseline="0" noProof="0" dirty="0">
              <a:sym typeface="Wingding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140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/>
              <a:buChar char="à"/>
            </a:pPr>
            <a:endParaRPr lang="nl-BE" baseline="0" dirty="0">
              <a:sym typeface="Wingdings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8751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0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8402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0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989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B79A-DFD3-4630-AC19-A93EADBAAF62}" type="datetimeFigureOut">
              <a:rPr lang="nl-BE" smtClean="0"/>
              <a:pPr/>
              <a:t>14/03/2021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repeat.com/watch/?v=W7RHjwmVGh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youtu.be/W7RHjwmVGh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o.be/nl/sociaal-politiek/3630-de-strijd-om-tijd-9789462671409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2WSyJgydTs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00BDK1UUw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found.europa.eu/publications/report/2015/labour-market/upgrading-or-polarisation-long-term-and-global-shifts-in-the-employment-structure-european-job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ecd.org/going-digital/topics/labour-market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257/jep.29.3.3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844824"/>
            <a:ext cx="8928992" cy="2434282"/>
          </a:xfrm>
        </p:spPr>
        <p:txBody>
          <a:bodyPr>
            <a:normAutofit/>
          </a:bodyPr>
          <a:lstStyle/>
          <a:p>
            <a:r>
              <a:rPr lang="nl-BE" dirty="0"/>
              <a:t>Arbeidssociologie</a:t>
            </a:r>
            <a:br>
              <a:rPr lang="nl-NL" dirty="0"/>
            </a:br>
            <a:br>
              <a:rPr lang="nl-NL" dirty="0"/>
            </a:br>
            <a:r>
              <a:rPr lang="nl-NL" b="1" dirty="0"/>
              <a:t>LES 6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D1EE64B-4052-0F47-B200-99816E28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2969" y="6597352"/>
            <a:ext cx="2133600" cy="307190"/>
          </a:xfrm>
        </p:spPr>
        <p:txBody>
          <a:bodyPr/>
          <a:lstStyle/>
          <a:p>
            <a:fld id="{68F3845B-38DA-4370-B595-CF5BC0FA63BC}" type="slidenum">
              <a:rPr lang="nl-BE" b="1" i="1" smtClean="0">
                <a:solidFill>
                  <a:schemeClr val="tx1"/>
                </a:solidFill>
              </a:rPr>
              <a:pPr/>
              <a:t>1</a:t>
            </a:fld>
            <a:endParaRPr lang="nl-BE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53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(1.1) Psychologisch humanisme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5256584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Psychologisch humanisme = spiegelbeeld van wetenschappelijk management: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Tegengestelde ideeën over wat mensen drijft: ‘mens is van nature lui’ versus ‘mens is gericht op intrinsieke motivatie’</a:t>
            </a:r>
          </a:p>
          <a:p>
            <a:pPr>
              <a:lnSpc>
                <a:spcPct val="90000"/>
              </a:lnSpc>
            </a:pPr>
            <a:r>
              <a:rPr lang="nl-BE" dirty="0"/>
              <a:t>Sleutel tot succes voor organisatie: motivatie en participatie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Eigen objectieven laten stellen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Arbeidstaken ‘verrijken’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Controle verminderen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Meer authentieke relaties met collega’s (vb. teamwerk)</a:t>
            </a:r>
          </a:p>
          <a:p>
            <a:pPr>
              <a:lnSpc>
                <a:spcPct val="90000"/>
              </a:lnSpc>
            </a:pPr>
            <a:r>
              <a:rPr lang="nl-BE" dirty="0"/>
              <a:t>Disciplinering en controle werken averechts</a:t>
            </a:r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59076159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(1.1.1) Behoeftehiërarchieën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5446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Abraham </a:t>
            </a:r>
            <a:r>
              <a:rPr lang="nl-BE" i="1" dirty="0" err="1"/>
              <a:t>Maslow</a:t>
            </a:r>
            <a:r>
              <a:rPr lang="nl-BE" i="1" dirty="0"/>
              <a:t> </a:t>
            </a:r>
            <a:r>
              <a:rPr lang="nl-BE" dirty="0"/>
              <a:t>(1908-1970)</a:t>
            </a:r>
          </a:p>
          <a:p>
            <a:pPr>
              <a:lnSpc>
                <a:spcPct val="90000"/>
              </a:lnSpc>
            </a:pPr>
            <a:r>
              <a:rPr lang="nl-BE" dirty="0"/>
              <a:t>Universele behoeftehiërarchie: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Organisatie moet het volledige potentieel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nl-BE" dirty="0"/>
              <a:t>van mensen tot ontwikkeling laten komen</a:t>
            </a:r>
          </a:p>
          <a:p>
            <a:pPr>
              <a:lnSpc>
                <a:spcPct val="90000"/>
              </a:lnSpc>
            </a:pPr>
            <a:r>
              <a:rPr lang="nl-BE" dirty="0"/>
              <a:t>Hiërarchie van behoeften: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Fysiologische noden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Nood aan veiligheid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Sociaal contact, genegenheid en verbinding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(Externe) waardering en erkenning, zelfvertrouwen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Zelfverwezenlijking</a:t>
            </a:r>
          </a:p>
          <a:p>
            <a:pPr>
              <a:lnSpc>
                <a:spcPct val="90000"/>
              </a:lnSpc>
            </a:pPr>
            <a:r>
              <a:rPr lang="nl-BE" dirty="0"/>
              <a:t>Ontstaan van ‘natuurlijke elites’</a:t>
            </a:r>
          </a:p>
          <a:p>
            <a:pPr>
              <a:lnSpc>
                <a:spcPct val="90000"/>
              </a:lnSpc>
            </a:pPr>
            <a:r>
              <a:rPr lang="nl-BE" dirty="0"/>
              <a:t>‘Vast’ mensbeeld, maar </a:t>
            </a:r>
            <a:r>
              <a:rPr lang="nl-BE" dirty="0">
                <a:sym typeface="Wingdings" pitchFamily="2" charset="2"/>
              </a:rPr>
              <a:t> wetenschappelijk management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Sociologische kritiek: hoe ‘vast’ staat menselijk gedrag?</a:t>
            </a:r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052736"/>
            <a:ext cx="1702023" cy="2147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kstvak 9">
            <a:extLst>
              <a:ext uri="{FF2B5EF4-FFF2-40B4-BE49-F238E27FC236}">
                <a16:creationId xmlns:a16="http://schemas.microsoft.com/office/drawing/2014/main" id="{0A0733D8-103D-F048-A099-C9490F472521}"/>
              </a:ext>
            </a:extLst>
          </p:cNvPr>
          <p:cNvSpPr txBox="1"/>
          <p:nvPr/>
        </p:nvSpPr>
        <p:spPr>
          <a:xfrm>
            <a:off x="6948263" y="3237120"/>
            <a:ext cx="170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i="1" dirty="0"/>
              <a:t>Abraham Maslow</a:t>
            </a:r>
          </a:p>
        </p:txBody>
      </p:sp>
    </p:spTree>
    <p:extLst>
      <p:ext uri="{BB962C8B-B14F-4D97-AF65-F5344CB8AC3E}">
        <p14:creationId xmlns:p14="http://schemas.microsoft.com/office/powerpoint/2010/main" val="33201858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80079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(1.1.2) </a:t>
            </a:r>
            <a:r>
              <a:rPr lang="nl-NL" sz="4000" dirty="0" err="1"/>
              <a:t>Theory</a:t>
            </a:r>
            <a:r>
              <a:rPr lang="nl-NL" sz="4000" dirty="0"/>
              <a:t> X </a:t>
            </a:r>
            <a:r>
              <a:rPr lang="nl-NL" sz="4000" dirty="0" err="1"/>
              <a:t>and</a:t>
            </a:r>
            <a:r>
              <a:rPr lang="nl-NL" sz="4000" dirty="0"/>
              <a:t> </a:t>
            </a:r>
            <a:r>
              <a:rPr lang="nl-NL" sz="4000" dirty="0" err="1"/>
              <a:t>Theoy</a:t>
            </a:r>
            <a:r>
              <a:rPr lang="nl-NL" sz="4000" dirty="0"/>
              <a:t> Y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052736"/>
            <a:ext cx="6192688" cy="54726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Centrale figuur </a:t>
            </a:r>
            <a:r>
              <a:rPr lang="nl-BE" i="1" dirty="0"/>
              <a:t>Douglas McGregor</a:t>
            </a:r>
            <a:r>
              <a:rPr lang="nl-BE" dirty="0"/>
              <a:t> (1906-1964):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Theorie X – Wetenschappelijk management: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Mensen hebben natuurlijke afkeer van werk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Manager in theorie X zal arbeiders dwingen en controleren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MAAR bereikt tegenovergestelde </a:t>
            </a:r>
            <a:r>
              <a:rPr lang="nl-BE" dirty="0">
                <a:sym typeface="Wingdings" pitchFamily="2" charset="2"/>
              </a:rPr>
              <a:t> passiviteit of weerstand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Theorie Y – Psychologisch humanisme;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Mensen houden van zelfcontrole en zelfdiscipline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Stimuleren creatief bijdragen aan problemen oplossen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Leidt tot ‘</a:t>
            </a:r>
            <a:r>
              <a:rPr lang="nl-BE" u="sng" dirty="0"/>
              <a:t>zelfverwezenlijking’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1052736"/>
            <a:ext cx="2305050" cy="285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kstvak 9">
            <a:extLst>
              <a:ext uri="{FF2B5EF4-FFF2-40B4-BE49-F238E27FC236}">
                <a16:creationId xmlns:a16="http://schemas.microsoft.com/office/drawing/2014/main" id="{0FD4F7A7-98A4-2745-A5CB-59243957FDC6}"/>
              </a:ext>
            </a:extLst>
          </p:cNvPr>
          <p:cNvSpPr txBox="1"/>
          <p:nvPr/>
        </p:nvSpPr>
        <p:spPr>
          <a:xfrm>
            <a:off x="6804248" y="3880485"/>
            <a:ext cx="212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i="1" dirty="0"/>
              <a:t>Douglas McGregor</a:t>
            </a:r>
          </a:p>
        </p:txBody>
      </p:sp>
    </p:spTree>
    <p:extLst>
      <p:ext uri="{BB962C8B-B14F-4D97-AF65-F5344CB8AC3E}">
        <p14:creationId xmlns:p14="http://schemas.microsoft.com/office/powerpoint/2010/main" val="204967509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(1.2) De relatieve menselijke natuur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69976"/>
            <a:ext cx="8784976" cy="5400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Algemene kenmerken: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Geen vaststaande ‘menselijke natuur’, behoeften, …;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Duidelijk ‘sociologische’ benaderingen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Systeembenaderingen: nadruk op de rol van het sociale systeem waar individu deel van uitmaakt: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Functionalistische school: grondlegger: </a:t>
            </a:r>
            <a:r>
              <a:rPr lang="nl-BE" i="1" dirty="0"/>
              <a:t>Emile Durkheim</a:t>
            </a:r>
            <a:r>
              <a:rPr lang="nl-BE" dirty="0"/>
              <a:t> (1858-1917)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De samenleving als ‘sociaal systeem’ – organische analogie: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O.a. Human Relations School (US)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Samenleving, bedrijf, afdeling van een bedrijf, team, …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Determinisme mbt handelingsbekwaamheid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Weberiaanse idee van ‘gelegitimeerde orde’:</a:t>
            </a:r>
          </a:p>
          <a:p>
            <a:pPr lvl="2">
              <a:lnSpc>
                <a:spcPct val="90000"/>
              </a:lnSpc>
            </a:pPr>
            <a:r>
              <a:rPr lang="nl" dirty="0"/>
              <a:t>Patronen in het sociale leven waarvan individuen geloven dat ze ‘bestaan’ en waaraan ze bijgevolg hun handelen confirmeren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T</a:t>
            </a:r>
            <a:r>
              <a:rPr lang="nl" dirty="0"/>
              <a:t>oepassing: studie van ‘werkoriëntaties’ (Goldthorpe)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92635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(1.2.1) Bedrijfsculturen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340768"/>
            <a:ext cx="8784976" cy="5328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Voorbeeld van systeembenadering: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Focus op waarden en normen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Managers moeten ‘sterke bedrijfscultuur’ ontwikkelen: 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Gevoel van lidmaatschap, gedeelde doelstellingen, enz.</a:t>
            </a:r>
          </a:p>
          <a:p>
            <a:pPr marL="1828800" lvl="4" indent="0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 Situatie van desintegratie (+/- Anomie – </a:t>
            </a:r>
            <a:r>
              <a:rPr lang="nl-BE" dirty="0" err="1">
                <a:sym typeface="Wingdings" pitchFamily="2" charset="2"/>
              </a:rPr>
              <a:t>Durkheim</a:t>
            </a:r>
            <a:r>
              <a:rPr lang="nl-BE" dirty="0">
                <a:sym typeface="Wingdings" pitchFamily="2" charset="2"/>
              </a:rPr>
              <a:t>);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Officiële en niet-officiële cultuur: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Mission statement: de klant is koning 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Onofficiële cultuur: moeilijke klanten worden bespot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Expressies van cultuur: 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Artefacten, jargon, al dan niet waargebeurde verhalen, sagen over ontwikkeling, helden en slechteriken, geoorloofde en niet-geoorloofde omgangsvormen, rituelen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66003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(1.2.2) Human relations benadering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6768752" cy="568863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De </a:t>
            </a:r>
            <a:r>
              <a:rPr lang="nl-BE" dirty="0" err="1"/>
              <a:t>Human</a:t>
            </a:r>
            <a:r>
              <a:rPr lang="nl-BE" dirty="0"/>
              <a:t> Relations benadering: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Centrale figuur: </a:t>
            </a:r>
            <a:r>
              <a:rPr lang="nl-BE" i="1" dirty="0"/>
              <a:t>Elton Mayo </a:t>
            </a:r>
            <a:r>
              <a:rPr lang="nl-BE" dirty="0"/>
              <a:t>(1880-1949)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Typische systeembenadering: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Doel: goed functioneren van arbeidsorganisaties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Basiskenmerken: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Gedrag veranderen doorheen sentimenten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Nadruk op de autonome rol van het ‘sociaal systeem’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Aanpassen van de organisatie aan de werknemers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Gericht op ‘hoge betrokkenheid’ tussen WG &amp; WN</a:t>
            </a:r>
          </a:p>
          <a:p>
            <a:pPr marL="1828800" lvl="4" indent="0">
              <a:lnSpc>
                <a:spcPct val="90000"/>
              </a:lnSpc>
              <a:buNone/>
            </a:pPr>
            <a:r>
              <a:rPr lang="nl-BE" dirty="0">
                <a:sym typeface="Wingdings"/>
              </a:rPr>
              <a:t> </a:t>
            </a:r>
            <a:r>
              <a:rPr lang="nl-BE" dirty="0"/>
              <a:t>Wetenschappelijk management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Managementgerichte benadering: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Primaat van het management: verantwoordelijkheid managers: </a:t>
            </a:r>
            <a:r>
              <a:rPr lang="nl-BE" u="sng" dirty="0"/>
              <a:t>verbondenheid met de groep</a:t>
            </a:r>
            <a:r>
              <a:rPr lang="nl-BE" dirty="0"/>
              <a:t> en </a:t>
            </a:r>
            <a:r>
              <a:rPr lang="nl-BE" u="sng" dirty="0"/>
              <a:t>sentimenten tegenover de organisatie</a:t>
            </a:r>
            <a:r>
              <a:rPr lang="nl-BE" dirty="0"/>
              <a:t> stimuleren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Nood aan wetenschappelijk geschoolde managementelite</a:t>
            </a:r>
          </a:p>
          <a:p>
            <a:pPr lvl="2">
              <a:lnSpc>
                <a:spcPct val="90000"/>
              </a:lnSpc>
            </a:pPr>
            <a:r>
              <a:rPr lang="nl-BE" u="sng" dirty="0"/>
              <a:t>Context:</a:t>
            </a:r>
            <a:r>
              <a:rPr lang="nl-BE" dirty="0"/>
              <a:t> groeiende complexiteit ondernemingen, groeiende sociale contestatie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3" y="980727"/>
            <a:ext cx="2123728" cy="289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69900F1A-23F7-DF45-A832-C1CD58703303}"/>
              </a:ext>
            </a:extLst>
          </p:cNvPr>
          <p:cNvSpPr txBox="1"/>
          <p:nvPr/>
        </p:nvSpPr>
        <p:spPr>
          <a:xfrm>
            <a:off x="7092280" y="3933057"/>
            <a:ext cx="2051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i="1" dirty="0"/>
              <a:t>Elton Mayo</a:t>
            </a:r>
          </a:p>
        </p:txBody>
      </p:sp>
    </p:spTree>
    <p:extLst>
      <p:ext uri="{BB962C8B-B14F-4D97-AF65-F5344CB8AC3E}">
        <p14:creationId xmlns:p14="http://schemas.microsoft.com/office/powerpoint/2010/main" val="2276511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Human relations benadering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80728"/>
            <a:ext cx="5004048" cy="561662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nl-BE" dirty="0">
                <a:hlinkClick r:id="rId3"/>
              </a:rPr>
              <a:t>Hawthorne experimenten</a:t>
            </a:r>
            <a:r>
              <a:rPr lang="nl-BE" dirty="0"/>
              <a:t>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Klassieke inspiratie human relations benadering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Western Electric, Hawthorne, Chicago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Origineel: studie verandering van verlichting op productiviteit</a:t>
            </a:r>
          </a:p>
          <a:p>
            <a:pPr lvl="1">
              <a:lnSpc>
                <a:spcPct val="90000"/>
              </a:lnSpc>
            </a:pPr>
            <a:r>
              <a:rPr lang="nl-BE" dirty="0" err="1"/>
              <a:t>Department</a:t>
            </a:r>
            <a:r>
              <a:rPr lang="nl-BE" dirty="0"/>
              <a:t> of Industrial Research </a:t>
            </a:r>
            <a:r>
              <a:rPr lang="nl-BE" dirty="0" err="1"/>
              <a:t>Harvard</a:t>
            </a:r>
            <a:r>
              <a:rPr lang="nl-BE" dirty="0"/>
              <a:t> (</a:t>
            </a:r>
            <a:r>
              <a:rPr lang="nl-BE" dirty="0" err="1"/>
              <a:t>Mayo</a:t>
            </a:r>
            <a:r>
              <a:rPr lang="nl-BE" dirty="0"/>
              <a:t>):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Groeiende sociale cohesie door experimenten zijn oorzaak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DUS: is </a:t>
            </a:r>
            <a:r>
              <a:rPr lang="nl-BE" u="sng" dirty="0"/>
              <a:t>sociaal systeem</a:t>
            </a:r>
            <a:endParaRPr lang="nl-BE" dirty="0"/>
          </a:p>
          <a:p>
            <a:pPr lvl="1">
              <a:lnSpc>
                <a:spcPct val="90000"/>
              </a:lnSpc>
            </a:pPr>
            <a:endParaRPr lang="nl-BE" dirty="0"/>
          </a:p>
          <a:p>
            <a:pPr lvl="2">
              <a:lnSpc>
                <a:spcPct val="90000"/>
              </a:lnSpc>
              <a:buFont typeface="Wingdings" charset="0"/>
              <a:buChar char="à"/>
            </a:pPr>
            <a:r>
              <a:rPr lang="nl-BE" dirty="0"/>
              <a:t>Het </a:t>
            </a:r>
            <a:r>
              <a:rPr lang="nl-BE" b="1" dirty="0"/>
              <a:t>“HAWTHORNE EFFECT”</a:t>
            </a:r>
          </a:p>
          <a:p>
            <a:pPr lvl="3">
              <a:lnSpc>
                <a:spcPct val="90000"/>
              </a:lnSpc>
              <a:buFont typeface="Wingdings" charset="0"/>
              <a:buChar char="à"/>
            </a:pPr>
            <a:r>
              <a:rPr lang="nl-BE" sz="1900" dirty="0">
                <a:hlinkClick r:id="rId4"/>
              </a:rPr>
              <a:t>https://youtu.be/W7RHjwmVGhs</a:t>
            </a:r>
            <a:r>
              <a:rPr lang="nl-BE" sz="1900" dirty="0"/>
              <a:t> 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7750" y="1412776"/>
            <a:ext cx="42862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126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(2) (In)formele structuren?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52736"/>
            <a:ext cx="8784976" cy="54726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Wetenschappelijk management </a:t>
            </a:r>
            <a:r>
              <a:rPr lang="nl-BE" dirty="0">
                <a:sym typeface="Wingdings"/>
              </a:rPr>
              <a:t> Realiteit arbeidsorganisatie vatten in bureaucratie</a:t>
            </a:r>
          </a:p>
          <a:p>
            <a:pPr>
              <a:lnSpc>
                <a:spcPct val="90000"/>
              </a:lnSpc>
            </a:pPr>
            <a:r>
              <a:rPr lang="nl-BE" dirty="0">
                <a:sym typeface="Wingdings"/>
              </a:rPr>
              <a:t>Alternatieve sociologische benaderingen: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/>
              </a:rPr>
              <a:t>Formele realiteit is slechts een deel van de werkelijkheid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/>
              </a:rPr>
              <a:t>Interactionisctische benaderingen: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Informele werkelijkheid achter de bureaucratie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Aandacht voor informele processen langsheen structuren, hiërarchieën en procedures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Studie van dagdagelijks handelen: werkplaatsstudies en genegotieerde ordes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/>
              </a:rPr>
              <a:t>Institutionele benaderingen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Weberiaans geïnspireerd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Onbedoelde gevolgen van de bureaucratie: doelverdringing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Inefficiëntie van de bureaucratie: informele afspraken moeten bureaucratie ‘werkbaar’ maken</a:t>
            </a:r>
            <a:endParaRPr lang="nl-BE" dirty="0">
              <a:sym typeface="Wingdings" pitchFamily="2" charset="2"/>
            </a:endParaRP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49221653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(2.1) Interactionistische stroming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8784976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Centrale thema:</a:t>
            </a:r>
          </a:p>
          <a:p>
            <a:pPr lvl="1">
              <a:lnSpc>
                <a:spcPct val="90000"/>
              </a:lnSpc>
            </a:pPr>
            <a:r>
              <a:rPr lang="nl-BE" i="1" dirty="0"/>
              <a:t>De manier waarop individuen betekenis geven aan hun handelen en situatie binnen een groter geheel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Individuele focus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Geen utilitarist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Geen ‘vaste natuur'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Geworteld in ‘Chicago School’ (van jaren 1920-30):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Actorbenadering: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Sociale werkelijkheid krijgt vorm in dagdagelijks handelen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Aandacht voor betekenisgeving binnen kleine groepen</a:t>
            </a:r>
          </a:p>
          <a:p>
            <a:pPr lvl="2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		</a:t>
            </a:r>
          </a:p>
          <a:p>
            <a:pPr lvl="2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		 Systeembenaderingen</a:t>
            </a: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22001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Interactionistische stroming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6886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Origine </a:t>
            </a:r>
            <a:r>
              <a:rPr lang="nl-BE" i="1" dirty="0"/>
              <a:t>Charles Horton Cooley</a:t>
            </a:r>
            <a:r>
              <a:rPr lang="nl-BE" dirty="0"/>
              <a:t> (1864-1929) en </a:t>
            </a:r>
            <a:r>
              <a:rPr lang="nl-BE" i="1" dirty="0"/>
              <a:t>George Herbert Mead</a:t>
            </a:r>
            <a:r>
              <a:rPr lang="nl-BE" dirty="0"/>
              <a:t> (1863-1931)</a:t>
            </a:r>
          </a:p>
          <a:p>
            <a:pPr>
              <a:lnSpc>
                <a:spcPct val="90000"/>
              </a:lnSpc>
            </a:pPr>
            <a:r>
              <a:rPr lang="nl-BE" dirty="0"/>
              <a:t>Basisprincipes: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Individu en samenleving zijn ‘interdependent’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Alle interactie en communicatie is afhankelijk van symbolen (veronderstelde bedoelingen)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Symbolen en betekenissen geïnternaliseerd in een constant proces, georganiseerd rond ‘het zelf’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Verplaatsen in de rol van anderen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Welke verwachtingen? Hoe gedragen?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Wat te verwachten?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Doorlopen van referentiegroepen </a:t>
            </a:r>
            <a:r>
              <a:rPr lang="nl-BE" dirty="0">
                <a:sym typeface="Wingdings" pitchFamily="2" charset="2"/>
              </a:rPr>
              <a:t> </a:t>
            </a:r>
            <a:r>
              <a:rPr lang="nl-BE" i="1" dirty="0">
                <a:sym typeface="Wingdings" pitchFamily="2" charset="2"/>
              </a:rPr>
              <a:t>Subjectieve carrière</a:t>
            </a:r>
            <a:endParaRPr lang="nl-BE" dirty="0"/>
          </a:p>
          <a:p>
            <a:pPr lvl="3">
              <a:lnSpc>
                <a:spcPct val="90000"/>
              </a:lnSpc>
            </a:pPr>
            <a:r>
              <a:rPr lang="nl-BE" dirty="0"/>
              <a:t>Kindertijd, Maar later arbeidscontext erg belangrijk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95244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1565"/>
            <a:ext cx="9144000" cy="836712"/>
          </a:xfrm>
        </p:spPr>
        <p:txBody>
          <a:bodyPr>
            <a:noAutofit/>
          </a:bodyPr>
          <a:lstStyle/>
          <a:p>
            <a:r>
              <a:rPr lang="nl-BE" sz="3400" dirty="0"/>
              <a:t>Gastles 1: Olivier Pintelon</a:t>
            </a:r>
            <a:endParaRPr lang="en-GB" sz="340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3052" y="1309882"/>
            <a:ext cx="8109792" cy="504056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Thema: “</a:t>
            </a:r>
            <a:r>
              <a:rPr lang="nl" dirty="0">
                <a:sym typeface="Wingdings" pitchFamily="2" charset="2"/>
              </a:rPr>
              <a:t>Boekvoorstelling: De strijd om de tijd</a:t>
            </a:r>
            <a:r>
              <a:rPr lang="nl-BE" dirty="0">
                <a:sym typeface="Wingdings" pitchFamily="2" charset="2"/>
              </a:rPr>
              <a:t>”</a:t>
            </a:r>
          </a:p>
          <a:p>
            <a:pPr>
              <a:lnSpc>
                <a:spcPct val="90000"/>
              </a:lnSpc>
            </a:pPr>
            <a:r>
              <a:rPr lang="nl-BE" sz="2400" dirty="0">
                <a:sym typeface="Wingdings" pitchFamily="2" charset="2"/>
              </a:rPr>
              <a:t>17 maart – 18-20u</a:t>
            </a:r>
          </a:p>
          <a:p>
            <a:pPr>
              <a:lnSpc>
                <a:spcPct val="90000"/>
              </a:lnSpc>
            </a:pPr>
            <a:r>
              <a:rPr lang="nl-BE" sz="2400" dirty="0">
                <a:sym typeface="Wingdings" pitchFamily="2" charset="2"/>
              </a:rPr>
              <a:t>MS Teams – Link wordt gestuurd!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09727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https://www.epo.be/nl/sociaal-politiek/3630-de-strijd-om-tijd-9789462671409.html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84C3B-337F-BF4A-B8FB-2B3E02E766AF}"/>
              </a:ext>
            </a:extLst>
          </p:cNvPr>
          <p:cNvSpPr txBox="1"/>
          <p:nvPr/>
        </p:nvSpPr>
        <p:spPr>
          <a:xfrm>
            <a:off x="1259632" y="5687711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Olivier </a:t>
            </a:r>
            <a:r>
              <a:rPr lang="en-US" sz="1400" b="1" i="1" dirty="0" err="1"/>
              <a:t>Pintelon</a:t>
            </a:r>
            <a:r>
              <a:rPr lang="en-US" sz="1400" b="1" i="1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FE8D8-AB73-D447-87C5-8607A3831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785507"/>
            <a:ext cx="2828032" cy="2828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4D981-F675-384F-A9A2-BCE8A0F1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89" y="1865941"/>
            <a:ext cx="2606873" cy="418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4869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(2.1.1) Werkplaatsstudies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6166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Etnografische onderzoeksmethode:</a:t>
            </a:r>
          </a:p>
          <a:p>
            <a:pPr lvl="1">
              <a:lnSpc>
                <a:spcPct val="90000"/>
              </a:lnSpc>
            </a:pPr>
            <a:r>
              <a:rPr lang="nl-BE" i="1" dirty="0"/>
              <a:t>Robert Ezra Park </a:t>
            </a:r>
            <a:r>
              <a:rPr lang="nl-BE" dirty="0"/>
              <a:t>(1864-1944): </a:t>
            </a:r>
            <a:r>
              <a:rPr lang="nl-BE" dirty="0">
                <a:sym typeface="Wingdings" pitchFamily="2" charset="2"/>
              </a:rPr>
              <a:t>gedetailleerde observaties van specifieke aspecten van het sociale</a:t>
            </a:r>
            <a:endParaRPr lang="nl-BE" i="1" dirty="0"/>
          </a:p>
          <a:p>
            <a:pPr>
              <a:lnSpc>
                <a:spcPct val="90000"/>
              </a:lnSpc>
            </a:pPr>
            <a:r>
              <a:rPr lang="nl-BE" dirty="0"/>
              <a:t>Arbeidssociologische toepassing: </a:t>
            </a:r>
            <a:r>
              <a:rPr lang="nl-BE" dirty="0" err="1"/>
              <a:t>Everett</a:t>
            </a:r>
            <a:r>
              <a:rPr lang="nl-BE" dirty="0"/>
              <a:t> </a:t>
            </a:r>
            <a:r>
              <a:rPr lang="nl-BE" dirty="0" err="1"/>
              <a:t>Hughes</a:t>
            </a:r>
            <a:r>
              <a:rPr lang="nl-BE" dirty="0"/>
              <a:t> (1863-1931):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‘Werkplaatsstudies’ – Werk als ‘sociaal </a:t>
            </a:r>
          </a:p>
          <a:p>
            <a:pPr lvl="1">
              <a:lnSpc>
                <a:spcPct val="90000"/>
              </a:lnSpc>
              <a:buNone/>
            </a:pPr>
            <a:r>
              <a:rPr lang="nl-BE" dirty="0"/>
              <a:t>    drama’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Informele normen leiden tot kennis over </a:t>
            </a:r>
          </a:p>
          <a:p>
            <a:pPr lvl="2">
              <a:lnSpc>
                <a:spcPct val="90000"/>
              </a:lnSpc>
              <a:buNone/>
            </a:pPr>
            <a:r>
              <a:rPr lang="nl-BE" dirty="0"/>
              <a:t>    ware inhoud beroepsidentiteit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Studie van relaties en gebeurtenissen die </a:t>
            </a:r>
          </a:p>
          <a:p>
            <a:pPr lvl="1">
              <a:lnSpc>
                <a:spcPct val="90000"/>
              </a:lnSpc>
              <a:buNone/>
            </a:pPr>
            <a:r>
              <a:rPr lang="nl-BE" dirty="0"/>
              <a:t>    identiteit uitbouwen of vrijwaren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‘Exotische’ vormen van arbeid: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Vb. Prostituees en controle over de klant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Uitvergroting patronen binnen ‘normalere jobs’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Vb. Garagisten en controle over status als ‘expert’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4019" y="2708920"/>
            <a:ext cx="2299981" cy="277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7020272" y="549748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i="1" dirty="0" err="1"/>
              <a:t>Everett</a:t>
            </a:r>
            <a:r>
              <a:rPr lang="nl-BE" sz="1400" i="1" dirty="0"/>
              <a:t> </a:t>
            </a:r>
            <a:r>
              <a:rPr lang="nl-BE" sz="1400" i="1" dirty="0" err="1"/>
              <a:t>Hughes</a:t>
            </a:r>
            <a:endParaRPr lang="nl-BE" sz="1400" i="1" dirty="0"/>
          </a:p>
        </p:txBody>
      </p:sp>
    </p:spTree>
    <p:extLst>
      <p:ext uri="{BB962C8B-B14F-4D97-AF65-F5344CB8AC3E}">
        <p14:creationId xmlns:p14="http://schemas.microsoft.com/office/powerpoint/2010/main" val="100858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(2.1.2) De genegotieerde orde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980728"/>
            <a:ext cx="6974622" cy="5544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De organisatie als genegotieerde orde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Klassieke onderzoek </a:t>
            </a:r>
            <a:r>
              <a:rPr lang="nl-BE" i="1" dirty="0" err="1"/>
              <a:t>Anselm</a:t>
            </a:r>
            <a:r>
              <a:rPr lang="nl-BE" i="1" dirty="0"/>
              <a:t> Leonard </a:t>
            </a:r>
          </a:p>
          <a:p>
            <a:pPr lvl="1">
              <a:lnSpc>
                <a:spcPct val="90000"/>
              </a:lnSpc>
              <a:buNone/>
            </a:pPr>
            <a:r>
              <a:rPr lang="nl-BE" i="1" dirty="0"/>
              <a:t>    Strauss </a:t>
            </a:r>
            <a:r>
              <a:rPr lang="nl-BE" dirty="0"/>
              <a:t>(1916-1996): Sociale orde in   psychiatrisch ziekenhuis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Constant proces van onderhandeling en </a:t>
            </a:r>
          </a:p>
          <a:p>
            <a:pPr lvl="2">
              <a:lnSpc>
                <a:spcPct val="90000"/>
              </a:lnSpc>
              <a:buNone/>
            </a:pPr>
            <a:r>
              <a:rPr lang="nl-BE" dirty="0"/>
              <a:t>   aanpassing tussen betrokken (groepen van) actoren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Sociale orde is niet alleen het resultaat van formele organisatiestructuur en regels, MAAR ook van … dagdagelijks handelen tussen actoren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Dagdagelijkse interacties leveren ‘script’ voor handelen in bepaalde situaties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Kritiek: formele (machts)structuren spelen wel degelijk een rol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Sterkte: terugbrengen van individuele handelingsbekwaamheid in studie arbeidsorganisatie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2126" y="980728"/>
            <a:ext cx="206187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7115272" y="299695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i="1" dirty="0" err="1"/>
              <a:t>Anselm</a:t>
            </a:r>
            <a:r>
              <a:rPr lang="nl-BE" sz="1400" i="1" dirty="0"/>
              <a:t> Leonard </a:t>
            </a:r>
            <a:r>
              <a:rPr lang="nl-BE" sz="1400" i="1" dirty="0" err="1"/>
              <a:t>Strauss</a:t>
            </a:r>
            <a:endParaRPr lang="nl-BE" sz="1400" i="1" dirty="0"/>
          </a:p>
        </p:txBody>
      </p:sp>
    </p:spTree>
    <p:extLst>
      <p:ext uri="{BB962C8B-B14F-4D97-AF65-F5344CB8AC3E}">
        <p14:creationId xmlns:p14="http://schemas.microsoft.com/office/powerpoint/2010/main" val="2821794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76672"/>
            <a:ext cx="9144000" cy="1052736"/>
          </a:xfrm>
        </p:spPr>
        <p:txBody>
          <a:bodyPr>
            <a:normAutofit fontScale="90000"/>
          </a:bodyPr>
          <a:lstStyle/>
          <a:p>
            <a:pPr lvl="2" algn="ctr">
              <a:lnSpc>
                <a:spcPct val="90000"/>
              </a:lnSpc>
            </a:pPr>
            <a:r>
              <a:rPr lang="nl-BE" sz="4000" dirty="0"/>
              <a:t>De genegotieerde orde</a:t>
            </a:r>
            <a:br>
              <a:rPr lang="nl-BE" sz="4000" dirty="0"/>
            </a:br>
            <a:r>
              <a:rPr lang="en-US" sz="4000" dirty="0">
                <a:solidFill>
                  <a:schemeClr val="tx1"/>
                </a:solidFill>
              </a:rPr>
              <a:t>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3100" i="1" dirty="0">
                <a:solidFill>
                  <a:schemeClr val="tx1"/>
                </a:solidFill>
              </a:rPr>
              <a:t>One Flew Over the Cuckoo's Nest</a:t>
            </a:r>
            <a:endParaRPr lang="nl-BE" sz="3100" i="1" dirty="0">
              <a:solidFill>
                <a:schemeClr val="tx1"/>
              </a:solidFill>
            </a:endParaRP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6093296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hlinkClick r:id="rId3"/>
              </a:rPr>
              <a:t>http://www.youtube.com/watch?v=2WSyJgydTsA</a:t>
            </a:r>
            <a:r>
              <a:rPr lang="nl-BE" dirty="0"/>
              <a:t> </a:t>
            </a:r>
          </a:p>
        </p:txBody>
      </p:sp>
      <p:pic>
        <p:nvPicPr>
          <p:cNvPr id="2050" name="Picture 2" descr="http://seetimaar.files.wordpress.com/2012/07/one-flew-over-the-cuckoos-nest-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2552" y="1941542"/>
            <a:ext cx="7153275" cy="4019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0780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(2.2) Institutionele benaderingen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268760"/>
            <a:ext cx="8784976" cy="51125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Onbedoelde gevolgen van streven naar rationaliteit: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Weber ontwaart trend tot rationalisering: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Meer en meer berekenbare/ objectieve methoden om menselijk handelen vorm te geven en doelen te bereiken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Echter onbedoelde gevolgen: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Uiteindelijke doelen zelden 100% in overeenkomst met geplande doelen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Misvatting: Weber stelde nooit dat bureaucratieën efficiënt zijn …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In realiteit </a:t>
            </a:r>
            <a:r>
              <a:rPr lang="nl-BE" i="1" dirty="0"/>
              <a:t>streven naar efficiëntie</a:t>
            </a:r>
            <a:r>
              <a:rPr lang="nl-BE" dirty="0"/>
              <a:t> MAAR steeds disfuncties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997449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(2.2.1) Disfuncties van de bureaucratie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61662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Robert Merton: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Wanneer regels en procedures doelen op zich worden …</a:t>
            </a:r>
          </a:p>
          <a:p>
            <a:pPr>
              <a:lnSpc>
                <a:spcPct val="90000"/>
              </a:lnSpc>
            </a:pPr>
            <a:r>
              <a:rPr lang="nl-BE" dirty="0"/>
              <a:t>Recentere bijdragen:</a:t>
            </a:r>
          </a:p>
          <a:p>
            <a:pPr lvl="1">
              <a:lnSpc>
                <a:spcPct val="90000"/>
              </a:lnSpc>
            </a:pPr>
            <a:r>
              <a:rPr lang="nl-BE" i="1" dirty="0"/>
              <a:t>Philip </a:t>
            </a:r>
            <a:r>
              <a:rPr lang="nl-BE" i="1" dirty="0" err="1"/>
              <a:t>Selznick</a:t>
            </a:r>
            <a:r>
              <a:rPr lang="nl-BE" dirty="0"/>
              <a:t>: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Grondlegger van institutionele theorie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‘Doelverdringing’: eenheden die een eigen leven beginnen te leiden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Reactie: ‘departement controle van doelverdringing’ </a:t>
            </a:r>
            <a:r>
              <a:rPr lang="nl-BE" dirty="0">
                <a:sym typeface="Wingdings" pitchFamily="2" charset="2"/>
              </a:rPr>
              <a:t> vicieuze cirkel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i="1" dirty="0" err="1"/>
              <a:t>Alvin</a:t>
            </a:r>
            <a:r>
              <a:rPr lang="nl-BE" i="1" dirty="0"/>
              <a:t> </a:t>
            </a:r>
            <a:r>
              <a:rPr lang="nl-BE" i="1" dirty="0" err="1"/>
              <a:t>Gouldner</a:t>
            </a:r>
            <a:r>
              <a:rPr lang="nl-BE" dirty="0"/>
              <a:t>: “</a:t>
            </a:r>
            <a:r>
              <a:rPr lang="nl-BE" dirty="0" err="1"/>
              <a:t>Patterns</a:t>
            </a:r>
            <a:r>
              <a:rPr lang="nl-BE" dirty="0"/>
              <a:t> of </a:t>
            </a:r>
            <a:r>
              <a:rPr lang="nl-BE" dirty="0" err="1"/>
              <a:t>industrial</a:t>
            </a:r>
            <a:r>
              <a:rPr lang="nl-BE" dirty="0"/>
              <a:t> </a:t>
            </a:r>
            <a:r>
              <a:rPr lang="nl-BE" dirty="0" err="1"/>
              <a:t>bureaucracy</a:t>
            </a:r>
            <a:r>
              <a:rPr lang="nl-BE" dirty="0"/>
              <a:t>”: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Maatregelen tegen contraproductieve gevolgen van bureaucratie verergeren het probleem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Bureaucratische regels </a:t>
            </a:r>
            <a:r>
              <a:rPr lang="nl-BE" dirty="0">
                <a:sym typeface="Wingdings" pitchFamily="2" charset="2"/>
              </a:rPr>
              <a:t> Apathische volgzaamheid  Verstrakking regels en supervisie  Conflict  nog meer inefficiëntie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Tegenbeweging managementtheorie: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Strijd tegen bureaucratie en stimulering innovatie en ondernemerschap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146018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Autofit/>
          </a:bodyPr>
          <a:lstStyle/>
          <a:p>
            <a:r>
              <a:rPr lang="nl-BE" sz="3300" dirty="0"/>
              <a:t>(2.2.2) Rationaliteitsmythe: organisaties als copycats</a:t>
            </a:r>
            <a:endParaRPr lang="en-GB" sz="330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6166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Basisassumptie institutionele organisatietheorie:</a:t>
            </a:r>
            <a:r>
              <a:rPr lang="nl-BE" b="1" dirty="0"/>
              <a:t>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Ook organisaties zijn expressies van de kerneigenschappen van de heersende cultuur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In moderne samenlevingen = ‘bureaucratische sjabloon’</a:t>
            </a:r>
          </a:p>
          <a:p>
            <a:pPr lvl="1">
              <a:lnSpc>
                <a:spcPct val="90000"/>
              </a:lnSpc>
            </a:pPr>
            <a:r>
              <a:rPr lang="nl-BE" i="1" dirty="0"/>
              <a:t>Organisatie-architectuur</a:t>
            </a:r>
            <a:r>
              <a:rPr lang="nl-BE" dirty="0"/>
              <a:t> is subjectief</a:t>
            </a:r>
          </a:p>
          <a:p>
            <a:pPr>
              <a:lnSpc>
                <a:spcPct val="90000"/>
              </a:lnSpc>
            </a:pPr>
            <a:r>
              <a:rPr lang="nl-BE" dirty="0"/>
              <a:t>De rationaliteitmythe: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Organisatie-format is geen neutrale, technische aangelegenheid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Instrument om waarden en belangen te verspreiden</a:t>
            </a:r>
          </a:p>
          <a:p>
            <a:pPr>
              <a:lnSpc>
                <a:spcPct val="90000"/>
              </a:lnSpc>
            </a:pPr>
            <a:r>
              <a:rPr lang="nl-BE" dirty="0"/>
              <a:t>Paul DiMaggio &amp; Walter Powell (1983):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Tendens van organisaties om te veranderen in de richting van gevestigde en gelegitimeerde praktijken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Door: dwang, conformisme en mimetisch isomorfisme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Nood aan ‘institutionele entrepreneurs’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234336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2333"/>
            <a:ext cx="9144000" cy="836712"/>
          </a:xfrm>
        </p:spPr>
        <p:txBody>
          <a:bodyPr>
            <a:normAutofit fontScale="90000"/>
          </a:bodyPr>
          <a:lstStyle/>
          <a:p>
            <a:r>
              <a:rPr lang="nl-BE" sz="3900" dirty="0"/>
              <a:t>(3) Samenvallende of conflicterende belangen?</a:t>
            </a:r>
            <a:endParaRPr lang="en-GB" sz="390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8784976" cy="54726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Wetenschappelijk management: goede managers en eerlijke, vaardige werknemers hebben samenvallende belangen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Ook aanwezig in andere benaderingen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Essentie: ‘arbeidstaakbeheersing’ ten dienste van organisatiedoelstellingen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Verbetering arbeidskwaliteit is secundair</a:t>
            </a:r>
          </a:p>
          <a:p>
            <a:pPr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Kritische (marxistische) sociologische stromingen: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Werknemersperspectief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WG en WN hebben inherent tegengestelde belangen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Aandacht voor: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(3.2) Nadelige gevolgen: </a:t>
            </a:r>
            <a:r>
              <a:rPr lang="nl-BE" b="1" dirty="0">
                <a:sym typeface="Wingdings" pitchFamily="2" charset="2"/>
              </a:rPr>
              <a:t>vervreemding, dekwalificatie </a:t>
            </a:r>
            <a:r>
              <a:rPr lang="nl-BE" dirty="0">
                <a:sym typeface="Wingdings" pitchFamily="2" charset="2"/>
              </a:rPr>
              <a:t>(belangrijke debatten  zie verderop in H7)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Subtiele mechanismen van controle en verzet </a:t>
            </a:r>
            <a:r>
              <a:rPr lang="nl-BE" dirty="0">
                <a:sym typeface="Wingdings"/>
              </a:rPr>
              <a:t> Poststructuralistische of discursieve stroming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769163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 fontScale="90000"/>
          </a:bodyPr>
          <a:lstStyle/>
          <a:p>
            <a:r>
              <a:rPr lang="nl-BE" dirty="0"/>
              <a:t>(3.1) De disciplinerende rol van discours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8784976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Poststructuralisme (en Postmodernisme):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Gebruik van taal als vormgevend voor de sociale werkelijkheid </a:t>
            </a:r>
            <a:r>
              <a:rPr lang="nl-BE" dirty="0">
                <a:sym typeface="Wingdings" pitchFamily="2" charset="2"/>
              </a:rPr>
              <a:t> </a:t>
            </a:r>
            <a:r>
              <a:rPr lang="nl-BE" dirty="0"/>
              <a:t>discursieve stroming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De sociale werkelijkheid zelf is een soort tekst: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Bestaat niet buiten de taal waarmee we ze beschrijven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In vraag stellen: ‘universele menselijke waarden’; ‘objectieve wetenschappelijke kennis’; ‘efficiënte arbeidsorganisatie’, …</a:t>
            </a:r>
          </a:p>
          <a:p>
            <a:pPr lvl="3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 Mensen bedenken zich hun sociale wereld (en gaan er dan naar handelen…)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Weerlegging assumptie ‘centraliteit van het subject’ (cfr. Interactionisme):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Subjectiviteit (ipv ‘zelf’)</a:t>
            </a:r>
            <a:endParaRPr lang="nl-BE" dirty="0">
              <a:sym typeface="Wingdings" pitchFamily="2" charset="2"/>
            </a:endParaRP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52297673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(3.1.1) Kritische managementstudies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6166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Arbeidssociologische toepassingen:</a:t>
            </a:r>
          </a:p>
          <a:p>
            <a:pPr lvl="1">
              <a:lnSpc>
                <a:spcPct val="90000"/>
              </a:lnSpc>
            </a:pPr>
            <a:r>
              <a:rPr lang="nl-BE" i="1" dirty="0" err="1"/>
              <a:t>Critical</a:t>
            </a:r>
            <a:r>
              <a:rPr lang="nl-BE" i="1" dirty="0"/>
              <a:t> Management Studies</a:t>
            </a:r>
            <a:r>
              <a:rPr lang="nl-BE" dirty="0"/>
              <a:t>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Managementdiscours: 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Accounting discours; zelfsturing; … </a:t>
            </a:r>
          </a:p>
          <a:p>
            <a:pPr lvl="3">
              <a:lnSpc>
                <a:spcPct val="90000"/>
              </a:lnSpc>
            </a:pPr>
            <a:r>
              <a:rPr lang="nl-BE" i="1" dirty="0"/>
              <a:t>‘Me incorporated’; ‘The entrepreneurial self’;</a:t>
            </a:r>
            <a:endParaRPr lang="nl-BE" dirty="0"/>
          </a:p>
          <a:p>
            <a:pPr lvl="3">
              <a:lnSpc>
                <a:spcPct val="90000"/>
              </a:lnSpc>
            </a:pPr>
            <a:r>
              <a:rPr lang="nl-BE" dirty="0"/>
              <a:t>Ons bedrijf is ‘een grote familie’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DOEL (gemanipuleerde) discours: zin geven aan aanwezigheid van werknemers in een onderneming, verhogen van betrokkenheid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Laat toe hiërarchische organisatie en controleorganen te disaggregeren en werkdiscipline te internaliseren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Notie van ‘biomacht’ (M. Foucault)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Maar kan ook grond voor verzet zijn!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Organizational misbehavior (S. Ackroyd): </a:t>
            </a:r>
            <a:r>
              <a:rPr lang="nl-BE" i="1" dirty="0"/>
              <a:t>De criticaster</a:t>
            </a:r>
          </a:p>
          <a:p>
            <a:pPr lvl="4">
              <a:lnSpc>
                <a:spcPct val="90000"/>
              </a:lnSpc>
            </a:pPr>
            <a:r>
              <a:rPr lang="nl-BE" u="sng" dirty="0">
                <a:hlinkClick r:id="rId3"/>
              </a:rPr>
              <a:t>http://www.youtube.com/watch?v=u00BDK1UUws</a:t>
            </a:r>
            <a:endParaRPr lang="nl-BE" u="sng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88862933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052736"/>
            <a:ext cx="8928992" cy="2016224"/>
          </a:xfrm>
        </p:spPr>
        <p:txBody>
          <a:bodyPr>
            <a:normAutofit fontScale="90000"/>
          </a:bodyPr>
          <a:lstStyle/>
          <a:p>
            <a:r>
              <a:rPr lang="nl-NL" dirty="0"/>
              <a:t>Twee kerndebatten: vervreemding en (de)kwalificatie</a:t>
            </a:r>
            <a:br>
              <a:rPr lang="nl-NL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29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B2D2DC8E-7FB4-9F4F-BAA4-795CC1D4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CC568928-6450-044D-A1C1-4295E9A586E7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6CB7A05-2460-864A-A69F-DF5742C340E1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96558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78659"/>
            <a:ext cx="8928992" cy="2434282"/>
          </a:xfrm>
        </p:spPr>
        <p:txBody>
          <a:bodyPr>
            <a:normAutofit/>
          </a:bodyPr>
          <a:lstStyle/>
          <a:p>
            <a:r>
              <a:rPr lang="nl-BE" sz="4000" dirty="0"/>
              <a:t>Arbeidsociologie</a:t>
            </a:r>
            <a:br>
              <a:rPr lang="nl-NL" sz="4000" dirty="0"/>
            </a:br>
            <a:r>
              <a:rPr lang="nl-NL" sz="4000" b="1" dirty="0"/>
              <a:t>HOOFDSTUK  7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2395158"/>
            <a:ext cx="8640960" cy="413018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nl-NL" dirty="0"/>
              <a:t>Kritische perspectieven en debatten over de arbeidsorganisatie</a:t>
            </a:r>
          </a:p>
          <a:p>
            <a:pPr marL="0" indent="0" algn="ctr">
              <a:buNone/>
            </a:pPr>
            <a:endParaRPr lang="nl-NL" dirty="0"/>
          </a:p>
          <a:p>
            <a:pPr lvl="1"/>
            <a:r>
              <a:rPr lang="nl-NL" dirty="0"/>
              <a:t>Breuklijnen in de (</a:t>
            </a:r>
            <a:r>
              <a:rPr lang="nl-NL" dirty="0" err="1"/>
              <a:t>arbeids</a:t>
            </a:r>
            <a:r>
              <a:rPr lang="nl-NL" dirty="0"/>
              <a:t>)sociologie</a:t>
            </a:r>
          </a:p>
          <a:p>
            <a:pPr lvl="1"/>
            <a:r>
              <a:rPr lang="nl-NL" dirty="0"/>
              <a:t>Kritisch debat met het wetenschappelijke management:</a:t>
            </a:r>
          </a:p>
          <a:p>
            <a:pPr lvl="2"/>
            <a:r>
              <a:rPr lang="nl-NL" dirty="0"/>
              <a:t>De menselijke natuur</a:t>
            </a:r>
          </a:p>
          <a:p>
            <a:pPr lvl="2"/>
            <a:r>
              <a:rPr lang="nl-NL" dirty="0"/>
              <a:t>De kracht van formele regels en structuren</a:t>
            </a:r>
          </a:p>
          <a:p>
            <a:pPr lvl="2"/>
            <a:r>
              <a:rPr lang="nl-NL" dirty="0"/>
              <a:t>Samenvallende belangen of georganiseerd conflict</a:t>
            </a:r>
          </a:p>
          <a:p>
            <a:pPr lvl="1"/>
            <a:r>
              <a:rPr lang="nl-NL" dirty="0"/>
              <a:t>Twee kerndebatten: vervreemding en (de)kwalificatie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3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166677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Marx (Debat 1)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52736"/>
            <a:ext cx="8784976" cy="54726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Marx: Arbeid in de industrieel-kapitalistische samenleving is </a:t>
            </a:r>
            <a:r>
              <a:rPr lang="nl-BE" u="sng" dirty="0"/>
              <a:t>inherent</a:t>
            </a:r>
            <a:r>
              <a:rPr lang="nl-BE" dirty="0"/>
              <a:t> vervreemdend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Gevolg van de </a:t>
            </a:r>
            <a:r>
              <a:rPr lang="nl-BE" u="sng" dirty="0"/>
              <a:t>structuur</a:t>
            </a:r>
            <a:r>
              <a:rPr lang="nl-BE" dirty="0"/>
              <a:t> van het industrieel kapitalisme;</a:t>
            </a:r>
          </a:p>
          <a:p>
            <a:pPr>
              <a:lnSpc>
                <a:spcPct val="90000"/>
              </a:lnSpc>
            </a:pPr>
            <a:r>
              <a:rPr lang="nl-BE" dirty="0"/>
              <a:t>Vervreemding bij Marx: 4 gerelateerde dimensies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Vervreemding van het product (product alienation)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Vervreemding van de activiteit (activity alienation)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Vervreemding van zichzelf (species alienation)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Sociale vervreemding (social alienation)</a:t>
            </a:r>
          </a:p>
          <a:p>
            <a:pPr>
              <a:lnSpc>
                <a:spcPct val="90000"/>
              </a:lnSpc>
            </a:pPr>
            <a:r>
              <a:rPr lang="nl-BE" dirty="0"/>
              <a:t>Alleen in niet-kapitalistisch productiemodel kan arbeid een bevredigende ervaring zijn 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917272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Seeman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M. Seeman </a:t>
            </a:r>
            <a:r>
              <a:rPr lang="nl-BE" dirty="0"/>
              <a:t>(1959): </a:t>
            </a:r>
            <a:r>
              <a:rPr lang="nl-BE" i="1" dirty="0"/>
              <a:t>‘On the meaning of alienation’</a:t>
            </a:r>
            <a:r>
              <a:rPr lang="nl-BE" dirty="0"/>
              <a:t>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Marx: Maatschappelijk verschijnsel met politieke gevolgen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Seeman: Individueel kenmerk en dus een analyseobject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Vijf verschillende dimensies: (1) machteloosheid; (2) betekenisloosheid; (3) normloosheid; (4) isolatie; (5) zelfvervreemding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Sociaalpsychologisch kader: onevenwicht tussen verwachtingen en situatie (</a:t>
            </a:r>
            <a:r>
              <a:rPr lang="nl-BE" dirty="0">
                <a:sym typeface="Wingdings" pitchFamily="2" charset="2"/>
              </a:rPr>
              <a:t> later: werkstressonderzoek)</a:t>
            </a:r>
            <a:endParaRPr lang="nl-BE" dirty="0"/>
          </a:p>
          <a:p>
            <a:pPr>
              <a:lnSpc>
                <a:spcPct val="90000"/>
              </a:lnSpc>
            </a:pPr>
            <a:r>
              <a:rPr lang="nl-BE" dirty="0"/>
              <a:t>Mijlenver van Marx’ originele idee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25351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-851" y="84053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</a:t>
            </a:r>
            <a:r>
              <a:rPr lang="nl-BE" dirty="0" err="1"/>
              <a:t>Blauner</a:t>
            </a:r>
            <a:r>
              <a:rPr lang="nl-BE" dirty="0"/>
              <a:t> (1)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96752"/>
            <a:ext cx="8784976" cy="532859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Empirisch onderzoek naar vervreemding:</a:t>
            </a:r>
          </a:p>
          <a:p>
            <a:pPr lvl="1">
              <a:lnSpc>
                <a:spcPct val="90000"/>
              </a:lnSpc>
            </a:pPr>
            <a:r>
              <a:rPr lang="nl-BE" i="1" dirty="0"/>
              <a:t>Alienation and Freedom: The Factory Worker and his Industry</a:t>
            </a:r>
            <a:r>
              <a:rPr lang="nl-BE" dirty="0"/>
              <a:t> (1964)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Vervreemding is niet onontkoombaar in industrieel kapitalisme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Zeer ongelijk verdeeld over werknemerspopulatie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DUS: afhankelijk van arbeidsorganisatie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Doel: empirisch in kaart brengen, verklaren, oplossingen aanreiken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Vergelijken 4 sectoren (grafische sector, textiel, automobiel, chemie)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Basisoorzaak: ‘technologie’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Sociologische definitie van technologie: hardware + software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484563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Blauner (2)</a:t>
            </a:r>
            <a:endParaRPr lang="en-GB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10" name="Afgeronde rechthoek 5"/>
          <p:cNvSpPr/>
          <p:nvPr/>
        </p:nvSpPr>
        <p:spPr>
          <a:xfrm>
            <a:off x="683568" y="3488979"/>
            <a:ext cx="2592288" cy="4320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  <a:cs typeface="Arial" panose="020B0604020202020204" pitchFamily="34" charset="0"/>
              </a:rPr>
              <a:t>Productietechnologie</a:t>
            </a:r>
            <a:r>
              <a:rPr lang="nl-B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Afgeronde rechthoek 6"/>
          <p:cNvSpPr/>
          <p:nvPr/>
        </p:nvSpPr>
        <p:spPr>
          <a:xfrm>
            <a:off x="5868144" y="3488979"/>
            <a:ext cx="2592288" cy="4320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bg1"/>
                </a:solidFill>
              </a:rPr>
              <a:t>Vervreemding: 4 dimensies </a:t>
            </a:r>
          </a:p>
        </p:txBody>
      </p:sp>
      <p:cxnSp>
        <p:nvCxnSpPr>
          <p:cNvPr id="12" name="Rechte verbindingslijn met pijl 8"/>
          <p:cNvCxnSpPr/>
          <p:nvPr/>
        </p:nvCxnSpPr>
        <p:spPr>
          <a:xfrm>
            <a:off x="3419872" y="3705003"/>
            <a:ext cx="230425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fgeronde rechthoek 9"/>
          <p:cNvSpPr/>
          <p:nvPr/>
        </p:nvSpPr>
        <p:spPr>
          <a:xfrm>
            <a:off x="2627784" y="1472755"/>
            <a:ext cx="3816424" cy="12241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Arbeidsverdeling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Sociale organisatie productie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Economische structuur </a:t>
            </a:r>
          </a:p>
        </p:txBody>
      </p:sp>
      <p:cxnSp>
        <p:nvCxnSpPr>
          <p:cNvPr id="14" name="Rechte verbindingslijn met pijl 15"/>
          <p:cNvCxnSpPr/>
          <p:nvPr/>
        </p:nvCxnSpPr>
        <p:spPr>
          <a:xfrm>
            <a:off x="4499992" y="2840907"/>
            <a:ext cx="0" cy="72008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6"/>
          <p:cNvSpPr txBox="1"/>
          <p:nvPr/>
        </p:nvSpPr>
        <p:spPr>
          <a:xfrm>
            <a:off x="899592" y="573325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i="1" dirty="0">
                <a:cs typeface="Arial" panose="020B0604020202020204" pitchFamily="34" charset="0"/>
              </a:rPr>
              <a:t>Onafhankelijke variabele</a:t>
            </a:r>
          </a:p>
        </p:txBody>
      </p:sp>
      <p:sp>
        <p:nvSpPr>
          <p:cNvPr id="16" name="Tekstvak 17"/>
          <p:cNvSpPr txBox="1"/>
          <p:nvPr/>
        </p:nvSpPr>
        <p:spPr>
          <a:xfrm>
            <a:off x="5969888" y="572888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i="1" dirty="0">
                <a:cs typeface="Arial" panose="020B0604020202020204" pitchFamily="34" charset="0"/>
              </a:rPr>
              <a:t>Afhankelijke variabele</a:t>
            </a:r>
          </a:p>
        </p:txBody>
      </p:sp>
      <p:sp>
        <p:nvSpPr>
          <p:cNvPr id="17" name="Tekstvak 18"/>
          <p:cNvSpPr txBox="1"/>
          <p:nvPr/>
        </p:nvSpPr>
        <p:spPr>
          <a:xfrm>
            <a:off x="2915816" y="1040707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b="1" i="1" dirty="0">
                <a:cs typeface="Arial" panose="020B0604020202020204" pitchFamily="34" charset="0"/>
              </a:rPr>
              <a:t>Interveniërende  variabelen</a:t>
            </a:r>
          </a:p>
        </p:txBody>
      </p:sp>
      <p:sp>
        <p:nvSpPr>
          <p:cNvPr id="18" name="Afgeronde rechthoek 9"/>
          <p:cNvSpPr/>
          <p:nvPr/>
        </p:nvSpPr>
        <p:spPr>
          <a:xfrm>
            <a:off x="5796136" y="4077072"/>
            <a:ext cx="2664296" cy="15841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Machteloosheid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Betekenisloosheid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Sociale isolatie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Zelfvervreemding</a:t>
            </a:r>
          </a:p>
        </p:txBody>
      </p:sp>
      <p:sp>
        <p:nvSpPr>
          <p:cNvPr id="19" name="Afgeronde rechthoek 9"/>
          <p:cNvSpPr/>
          <p:nvPr/>
        </p:nvSpPr>
        <p:spPr>
          <a:xfrm>
            <a:off x="683568" y="4077072"/>
            <a:ext cx="2664296" cy="15841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Ambachtelijk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Machineproductie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Lopende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 proces</a:t>
            </a:r>
          </a:p>
        </p:txBody>
      </p:sp>
    </p:spTree>
    <p:extLst>
      <p:ext uri="{BB962C8B-B14F-4D97-AF65-F5344CB8AC3E}">
        <p14:creationId xmlns:p14="http://schemas.microsoft.com/office/powerpoint/2010/main" val="653300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Blauner (3)</a:t>
            </a:r>
            <a:endParaRPr lang="en-GB" dirty="0"/>
          </a:p>
        </p:txBody>
      </p:sp>
      <p:sp>
        <p:nvSpPr>
          <p:cNvPr id="10" name="Tekstvak 9"/>
          <p:cNvSpPr txBox="1"/>
          <p:nvPr/>
        </p:nvSpPr>
        <p:spPr>
          <a:xfrm>
            <a:off x="179512" y="60932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Bron: Edgell, 2006</a:t>
            </a:r>
          </a:p>
        </p:txBody>
      </p: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323528" y="1515577"/>
            <a:ext cx="8350807" cy="2986088"/>
            <a:chOff x="580" y="1471"/>
            <a:chExt cx="4946" cy="1881"/>
          </a:xfrm>
        </p:grpSpPr>
        <p:sp>
          <p:nvSpPr>
            <p:cNvPr id="12" name="Text Box 3"/>
            <p:cNvSpPr txBox="1">
              <a:spLocks noChangeArrowheads="1"/>
            </p:cNvSpPr>
            <p:nvPr/>
          </p:nvSpPr>
          <p:spPr bwMode="auto">
            <a:xfrm>
              <a:off x="580" y="1847"/>
              <a:ext cx="1132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Tx/>
                <a:buNone/>
              </a:pPr>
              <a:r>
                <a:rPr lang="nl-BE" altLang="en-US" sz="1800" i="1" dirty="0">
                  <a:solidFill>
                    <a:schemeClr val="tx1"/>
                  </a:solidFill>
                  <a:latin typeface="+mn-lt"/>
                </a:rPr>
                <a:t>Machteloosheid Betekenisloosheid            Sociale isolatie  Zelfvervreemding</a:t>
              </a:r>
              <a:endParaRPr lang="nl-NL" altLang="en-US" sz="1800" i="1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3" name="Group 4"/>
            <p:cNvGrpSpPr>
              <a:grpSpLocks/>
            </p:cNvGrpSpPr>
            <p:nvPr/>
          </p:nvGrpSpPr>
          <p:grpSpPr bwMode="auto">
            <a:xfrm>
              <a:off x="1565" y="1471"/>
              <a:ext cx="3961" cy="1881"/>
              <a:chOff x="1565" y="1471"/>
              <a:chExt cx="3961" cy="1881"/>
            </a:xfrm>
          </p:grpSpPr>
          <p:sp>
            <p:nvSpPr>
              <p:cNvPr id="14" name="Line 5"/>
              <p:cNvSpPr>
                <a:spLocks noChangeShapeType="1"/>
              </p:cNvSpPr>
              <p:nvPr/>
            </p:nvSpPr>
            <p:spPr bwMode="auto">
              <a:xfrm>
                <a:off x="1994" y="2818"/>
                <a:ext cx="2746" cy="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 flipV="1">
                <a:off x="1994" y="1616"/>
                <a:ext cx="1" cy="120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6" name="Line 7"/>
              <p:cNvSpPr>
                <a:spLocks noChangeShapeType="1"/>
              </p:cNvSpPr>
              <p:nvPr/>
            </p:nvSpPr>
            <p:spPr bwMode="auto">
              <a:xfrm flipV="1">
                <a:off x="1994" y="2794"/>
                <a:ext cx="24" cy="24"/>
              </a:xfrm>
              <a:prstGeom prst="line">
                <a:avLst/>
              </a:prstGeom>
              <a:noFill/>
              <a:ln w="9525">
                <a:solidFill>
                  <a:srgbClr val="7E001A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7" name="Line 8"/>
              <p:cNvSpPr>
                <a:spLocks noChangeShapeType="1"/>
              </p:cNvSpPr>
              <p:nvPr/>
            </p:nvSpPr>
            <p:spPr bwMode="auto">
              <a:xfrm>
                <a:off x="2244" y="2818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7E001A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>
                <a:off x="3242" y="2818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7E001A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10"/>
              <p:cNvSpPr>
                <a:spLocks noChangeShapeType="1"/>
              </p:cNvSpPr>
              <p:nvPr/>
            </p:nvSpPr>
            <p:spPr bwMode="auto">
              <a:xfrm>
                <a:off x="4241" y="2832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7E001A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Text Box 11"/>
              <p:cNvSpPr txBox="1">
                <a:spLocks noChangeArrowheads="1"/>
              </p:cNvSpPr>
              <p:nvPr/>
            </p:nvSpPr>
            <p:spPr bwMode="auto">
              <a:xfrm>
                <a:off x="1565" y="1562"/>
                <a:ext cx="475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600" dirty="0" err="1">
                    <a:solidFill>
                      <a:schemeClr val="tx1"/>
                    </a:solidFill>
                  </a:rPr>
                  <a:t>Hoog</a:t>
                </a:r>
                <a:endParaRPr lang="en-US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 Box 12"/>
              <p:cNvSpPr txBox="1">
                <a:spLocks noChangeArrowheads="1"/>
              </p:cNvSpPr>
              <p:nvPr/>
            </p:nvSpPr>
            <p:spPr bwMode="auto">
              <a:xfrm>
                <a:off x="1611" y="2659"/>
                <a:ext cx="475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600">
                    <a:solidFill>
                      <a:schemeClr val="tx1"/>
                    </a:solidFill>
                  </a:rPr>
                  <a:t>Laag</a:t>
                </a: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 Box 13"/>
              <p:cNvSpPr txBox="1">
                <a:spLocks noChangeArrowheads="1"/>
              </p:cNvSpPr>
              <p:nvPr/>
            </p:nvSpPr>
            <p:spPr bwMode="auto">
              <a:xfrm>
                <a:off x="1833" y="2891"/>
                <a:ext cx="783" cy="4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3" name="Text Box 14"/>
              <p:cNvSpPr txBox="1">
                <a:spLocks noChangeArrowheads="1"/>
              </p:cNvSpPr>
              <p:nvPr/>
            </p:nvSpPr>
            <p:spPr bwMode="auto">
              <a:xfrm>
                <a:off x="2548" y="2923"/>
                <a:ext cx="308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" name="Text Box 15"/>
              <p:cNvSpPr txBox="1">
                <a:spLocks noChangeArrowheads="1"/>
              </p:cNvSpPr>
              <p:nvPr/>
            </p:nvSpPr>
            <p:spPr bwMode="auto">
              <a:xfrm>
                <a:off x="3080" y="2917"/>
                <a:ext cx="311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2245" y="1819"/>
                <a:ext cx="2118" cy="976"/>
              </a:xfrm>
              <a:custGeom>
                <a:avLst/>
                <a:gdLst>
                  <a:gd name="T0" fmla="*/ 0 w 4500"/>
                  <a:gd name="T1" fmla="*/ 1 h 1440"/>
                  <a:gd name="T2" fmla="*/ 0 w 4500"/>
                  <a:gd name="T3" fmla="*/ 0 h 1440"/>
                  <a:gd name="T4" fmla="*/ 0 w 4500"/>
                  <a:gd name="T5" fmla="*/ 1 h 1440"/>
                  <a:gd name="T6" fmla="*/ 0 60000 65536"/>
                  <a:gd name="T7" fmla="*/ 0 60000 65536"/>
                  <a:gd name="T8" fmla="*/ 0 60000 65536"/>
                  <a:gd name="T9" fmla="*/ 0 w 4500"/>
                  <a:gd name="T10" fmla="*/ 0 h 1440"/>
                  <a:gd name="T11" fmla="*/ 4500 w 4500"/>
                  <a:gd name="T12" fmla="*/ 1440 h 14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00" h="1440">
                    <a:moveTo>
                      <a:pt x="0" y="1440"/>
                    </a:moveTo>
                    <a:cubicBezTo>
                      <a:pt x="705" y="720"/>
                      <a:pt x="1410" y="0"/>
                      <a:pt x="2160" y="0"/>
                    </a:cubicBezTo>
                    <a:cubicBezTo>
                      <a:pt x="2910" y="0"/>
                      <a:pt x="4110" y="1200"/>
                      <a:pt x="4500" y="1440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6" name="Text Box 17"/>
              <p:cNvSpPr txBox="1">
                <a:spLocks noChangeArrowheads="1"/>
              </p:cNvSpPr>
              <p:nvPr/>
            </p:nvSpPr>
            <p:spPr bwMode="auto">
              <a:xfrm rot="16200000">
                <a:off x="1314" y="2060"/>
                <a:ext cx="1088" cy="2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Vervreemding</a:t>
                </a:r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 Box 18"/>
              <p:cNvSpPr txBox="1">
                <a:spLocks noChangeArrowheads="1"/>
              </p:cNvSpPr>
              <p:nvPr/>
            </p:nvSpPr>
            <p:spPr bwMode="auto">
              <a:xfrm>
                <a:off x="4652" y="2660"/>
                <a:ext cx="87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800" i="1" dirty="0">
                    <a:solidFill>
                      <a:schemeClr val="tx1"/>
                    </a:solidFill>
                  </a:rPr>
                  <a:t>Type </a:t>
                </a:r>
                <a:r>
                  <a:rPr lang="en-US" altLang="en-US" sz="1800" i="1" dirty="0" err="1">
                    <a:solidFill>
                      <a:schemeClr val="tx1"/>
                    </a:solidFill>
                  </a:rPr>
                  <a:t>technologie</a:t>
                </a:r>
                <a:endParaRPr lang="en-US" altLang="en-US" sz="2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 Box 19"/>
              <p:cNvSpPr txBox="1">
                <a:spLocks noChangeArrowheads="1"/>
              </p:cNvSpPr>
              <p:nvPr/>
            </p:nvSpPr>
            <p:spPr bwMode="auto">
              <a:xfrm>
                <a:off x="2043" y="2376"/>
                <a:ext cx="680" cy="3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nl-BE" altLang="en-US" sz="1600" dirty="0">
                    <a:solidFill>
                      <a:schemeClr val="tx1"/>
                    </a:solidFill>
                  </a:rPr>
                  <a:t>Grafische industrie </a:t>
                </a:r>
                <a:endParaRPr lang="nl-NL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 Box 20"/>
              <p:cNvSpPr txBox="1">
                <a:spLocks noChangeArrowheads="1"/>
              </p:cNvSpPr>
              <p:nvPr/>
            </p:nvSpPr>
            <p:spPr bwMode="auto">
              <a:xfrm>
                <a:off x="2765" y="1471"/>
                <a:ext cx="1025" cy="3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nl-BE" altLang="en-US" sz="1600" dirty="0">
                    <a:solidFill>
                      <a:schemeClr val="tx1"/>
                    </a:solidFill>
                  </a:rPr>
                  <a:t>Automobiel (lopende band)</a:t>
                </a:r>
                <a:endParaRPr lang="nl-NL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 Box 21"/>
              <p:cNvSpPr txBox="1">
                <a:spLocks noChangeArrowheads="1"/>
              </p:cNvSpPr>
              <p:nvPr/>
            </p:nvSpPr>
            <p:spPr bwMode="auto">
              <a:xfrm>
                <a:off x="3924" y="2515"/>
                <a:ext cx="635" cy="2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nl-BE" altLang="en-US" sz="1600" dirty="0">
                    <a:solidFill>
                      <a:schemeClr val="tx1"/>
                    </a:solidFill>
                  </a:rPr>
                  <a:t>Chemie </a:t>
                </a:r>
                <a:endParaRPr lang="nl-NL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AutoShape 22"/>
              <p:cNvSpPr>
                <a:spLocks/>
              </p:cNvSpPr>
              <p:nvPr/>
            </p:nvSpPr>
            <p:spPr bwMode="auto">
              <a:xfrm>
                <a:off x="1684" y="1893"/>
                <a:ext cx="28" cy="697"/>
              </a:xfrm>
              <a:prstGeom prst="rightBrace">
                <a:avLst>
                  <a:gd name="adj1" fmla="val 125935"/>
                  <a:gd name="adj2" fmla="val 50000"/>
                </a:avLst>
              </a:prstGeom>
              <a:solidFill>
                <a:srgbClr val="25256F"/>
              </a:solidFill>
              <a:ln w="9525">
                <a:solidFill>
                  <a:srgbClr val="7D002E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endParaRPr lang="nl-BE" altLang="en-US" sz="18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2" name="Rechthoek 24"/>
          <p:cNvSpPr/>
          <p:nvPr/>
        </p:nvSpPr>
        <p:spPr>
          <a:xfrm rot="17433655">
            <a:off x="2039179" y="4472607"/>
            <a:ext cx="1949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dirty="0" err="1">
                <a:cs typeface="Arial" panose="020B0604020202020204" pitchFamily="34" charset="0"/>
              </a:rPr>
              <a:t>Ambachtelijk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handwerk</a:t>
            </a:r>
            <a:r>
              <a:rPr lang="en-US" altLang="en-US" sz="1600" dirty="0">
                <a:cs typeface="Arial" panose="020B0604020202020204" pitchFamily="34" charset="0"/>
              </a:rPr>
              <a:t>, </a:t>
            </a:r>
            <a:r>
              <a:rPr lang="en-US" altLang="en-US" sz="1600" dirty="0" err="1">
                <a:cs typeface="Arial" panose="020B0604020202020204" pitchFamily="34" charset="0"/>
              </a:rPr>
              <a:t>simpele</a:t>
            </a:r>
            <a:r>
              <a:rPr lang="en-US" altLang="en-US" sz="1600" dirty="0">
                <a:cs typeface="Arial" panose="020B0604020202020204" pitchFamily="34" charset="0"/>
              </a:rPr>
              <a:t> machines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3" name="Rechthoek 25"/>
          <p:cNvSpPr/>
          <p:nvPr/>
        </p:nvSpPr>
        <p:spPr>
          <a:xfrm rot="17394840">
            <a:off x="3805431" y="4632681"/>
            <a:ext cx="2063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dirty="0" err="1">
                <a:cs typeface="Arial" panose="020B0604020202020204" pitchFamily="34" charset="0"/>
              </a:rPr>
              <a:t>Gemechaniseerde</a:t>
            </a:r>
            <a:r>
              <a:rPr lang="en-US" altLang="en-US" sz="1600" dirty="0">
                <a:cs typeface="Arial" panose="020B0604020202020204" pitchFamily="34" charset="0"/>
              </a:rPr>
              <a:t> machines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4" name="Rechthoek 26"/>
          <p:cNvSpPr/>
          <p:nvPr/>
        </p:nvSpPr>
        <p:spPr>
          <a:xfrm rot="17379970">
            <a:off x="5382987" y="4917701"/>
            <a:ext cx="2376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dirty="0" err="1">
                <a:cs typeface="Arial" panose="020B0604020202020204" pitchFamily="34" charset="0"/>
              </a:rPr>
              <a:t>Geautomatiseerd</a:t>
            </a:r>
            <a:r>
              <a:rPr lang="en-US" altLang="en-US" sz="1600" dirty="0">
                <a:cs typeface="Arial" panose="020B0604020202020204" pitchFamily="34" charset="0"/>
              </a:rPr>
              <a:t> (computers) </a:t>
            </a:r>
            <a:r>
              <a:rPr lang="en-US" altLang="en-US" sz="1600" dirty="0" err="1">
                <a:cs typeface="Arial" panose="020B0604020202020204" pitchFamily="34" charset="0"/>
              </a:rPr>
              <a:t>Controle</a:t>
            </a:r>
            <a:r>
              <a:rPr lang="en-US" altLang="en-US" sz="1600" dirty="0">
                <a:cs typeface="Arial" panose="020B0604020202020204" pitchFamily="34" charset="0"/>
              </a:rPr>
              <a:t>- </a:t>
            </a:r>
            <a:r>
              <a:rPr lang="en-US" altLang="en-US" sz="1600" dirty="0" err="1">
                <a:cs typeface="Arial" panose="020B0604020202020204" pitchFamily="34" charset="0"/>
              </a:rPr>
              <a:t>en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bewakingswerk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5" name="Tekstvak 27"/>
          <p:cNvSpPr txBox="1"/>
          <p:nvPr/>
        </p:nvSpPr>
        <p:spPr>
          <a:xfrm>
            <a:off x="3354068" y="2484608"/>
            <a:ext cx="14794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1600" dirty="0">
                <a:cs typeface="Arial" panose="020B0604020202020204" pitchFamily="34" charset="0"/>
              </a:rPr>
              <a:t>Textielsector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6443310" y="3835319"/>
            <a:ext cx="504954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D</a:t>
            </a:r>
          </a:p>
        </p:txBody>
      </p:sp>
      <p:sp>
        <p:nvSpPr>
          <p:cNvPr id="37" name="Rechthoek 29"/>
          <p:cNvSpPr/>
          <p:nvPr/>
        </p:nvSpPr>
        <p:spPr>
          <a:xfrm rot="17357249">
            <a:off x="3005091" y="4412232"/>
            <a:ext cx="1949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dirty="0" err="1">
                <a:cs typeface="Arial" panose="020B0604020202020204" pitchFamily="34" charset="0"/>
              </a:rPr>
              <a:t>Complexere</a:t>
            </a:r>
            <a:r>
              <a:rPr lang="en-US" altLang="en-US" sz="1600" dirty="0">
                <a:cs typeface="Arial" panose="020B0604020202020204" pitchFamily="34" charset="0"/>
              </a:rPr>
              <a:t> machines door </a:t>
            </a:r>
            <a:r>
              <a:rPr lang="en-US" altLang="en-US" sz="1600" dirty="0" err="1">
                <a:cs typeface="Arial" panose="020B0604020202020204" pitchFamily="34" charset="0"/>
              </a:rPr>
              <a:t>werknemer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gestuurd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8" name="Line 9"/>
          <p:cNvSpPr>
            <a:spLocks noChangeShapeType="1"/>
          </p:cNvSpPr>
          <p:nvPr/>
        </p:nvSpPr>
        <p:spPr bwMode="auto">
          <a:xfrm>
            <a:off x="4139952" y="3691303"/>
            <a:ext cx="1624" cy="122238"/>
          </a:xfrm>
          <a:prstGeom prst="line">
            <a:avLst/>
          </a:prstGeom>
          <a:noFill/>
          <a:ln w="9525">
            <a:solidFill>
              <a:srgbClr val="7E001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1900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</a:t>
            </a:r>
            <a:r>
              <a:rPr lang="nl-BE" dirty="0" err="1"/>
              <a:t>Blauner</a:t>
            </a:r>
            <a:r>
              <a:rPr lang="nl-BE" dirty="0"/>
              <a:t> (6)</a:t>
            </a:r>
            <a:endParaRPr lang="en-GB" dirty="0"/>
          </a:p>
        </p:txBody>
      </p:sp>
      <p:graphicFrame>
        <p:nvGraphicFramePr>
          <p:cNvPr id="11" name="Tabel 5"/>
          <p:cNvGraphicFramePr>
            <a:graphicFrameLocks noGrp="1"/>
          </p:cNvGraphicFramePr>
          <p:nvPr/>
        </p:nvGraphicFramePr>
        <p:xfrm>
          <a:off x="323527" y="1820964"/>
          <a:ext cx="8496945" cy="3145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technologie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Machte-loosheid</a:t>
                      </a:r>
                      <a:r>
                        <a:rPr lang="nl-BE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Betekenis-loosheid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Sociale isolatie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Zelfver-vreemding</a:t>
                      </a:r>
                      <a:endParaRPr lang="nl-BE" sz="16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rgbClr val="FFFFFF"/>
                          </a:solidFill>
                        </a:rPr>
                        <a:t>Ambachtelijk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3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rgbClr val="FFFFFF"/>
                          </a:solidFill>
                        </a:rPr>
                        <a:t>Machineproductie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646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rgbClr val="FFFFFF"/>
                          </a:solidFill>
                        </a:rPr>
                        <a:t>Lopende band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rgbClr val="FFFFFF"/>
                          </a:solidFill>
                        </a:rPr>
                        <a:t>Continue procestechnologie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179512" y="60932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Bron: Edgell, 2006</a:t>
            </a:r>
          </a:p>
        </p:txBody>
      </p:sp>
    </p:spTree>
    <p:extLst>
      <p:ext uri="{BB962C8B-B14F-4D97-AF65-F5344CB8AC3E}">
        <p14:creationId xmlns:p14="http://schemas.microsoft.com/office/powerpoint/2010/main" val="782568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Blauner (7)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Kritieken: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Conceptueel: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Alleen aandacht voor arbeidsorganisatie, niet voor inherente machtsverhoudingen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Technologisch determinisme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Methodologisch: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Gebruik van secundaire data wel betrouwbaar?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Gender: focus op (mannelijke) industrie-arbeid</a:t>
            </a:r>
          </a:p>
          <a:p>
            <a:pPr>
              <a:lnSpc>
                <a:spcPct val="90000"/>
              </a:lnSpc>
            </a:pPr>
            <a:r>
              <a:rPr lang="nl-BE" dirty="0"/>
              <a:t>Verdiensten: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Pionier empirisch onderzoek naar effecten arbeidsorganisatie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Onderscheid objectief </a:t>
            </a:r>
            <a:r>
              <a:rPr lang="nl-BE" dirty="0">
                <a:sym typeface="Wingdings"/>
              </a:rPr>
              <a:t> perceptie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/>
              </a:rPr>
              <a:t>Inspiratie reformistische arbeidsherorganisatiescholen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/>
              </a:rPr>
              <a:t>Verbinden van ‘vervreemding’ aan ‘vaardigheden’</a:t>
            </a:r>
            <a:endParaRPr lang="nl-BE" dirty="0"/>
          </a:p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741888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 fontScale="90000"/>
          </a:bodyPr>
          <a:lstStyle/>
          <a:p>
            <a:r>
              <a:rPr lang="nl-BE" dirty="0"/>
              <a:t>Dekwalificatie of Rekwalificatie? (Debat 2)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Wat is de verhouding tussen de evolutie van de industrieel-kapitalistische productiewijze en de nood aan vaardigheden?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19</a:t>
            </a:r>
            <a:r>
              <a:rPr lang="nl-BE" baseline="30000" dirty="0"/>
              <a:t>de</a:t>
            </a:r>
            <a:r>
              <a:rPr lang="nl-BE" dirty="0"/>
              <a:t> eeuw: duidelijk uitholling ambachtelijke vaardigheden: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Doel: verwerven van controle; vereenvoudigen; efficiëntie </a:t>
            </a:r>
            <a:r>
              <a:rPr lang="nl-BE" dirty="0">
                <a:sym typeface="Wingdings" pitchFamily="2" charset="2"/>
              </a:rPr>
              <a:t> kostprijsreductie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20</a:t>
            </a:r>
            <a:r>
              <a:rPr lang="nl-BE" baseline="30000" dirty="0"/>
              <a:t>ste</a:t>
            </a:r>
            <a:r>
              <a:rPr lang="nl-BE" dirty="0"/>
              <a:t> eeuw: discussie historische evolutie nood aan vaardigheden in complex kapitalistisch productieproces: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Pessimisten – dekwalificatie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Optimisten – rekwalificatie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Tussenpositie – polarisering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876791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Harry Braverman:</a:t>
            </a:r>
            <a:r>
              <a:rPr lang="nl-BE" dirty="0"/>
              <a:t> de arbeidsprocesbenadering: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Startpositie is kapitalistische arbeidsverhouding: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WN weinig alternatief dan arbeidskracht verkopen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WG moeten arbeidskracht kopen om winst te genereren</a:t>
            </a:r>
          </a:p>
          <a:p>
            <a:pPr lvl="3">
              <a:lnSpc>
                <a:spcPct val="90000"/>
              </a:lnSpc>
              <a:buNone/>
            </a:pPr>
            <a:r>
              <a:rPr lang="nl-BE" dirty="0"/>
              <a:t>= Fundamenteel ongelijke relatie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Marxistische assumptie: arbeidskracht is onpeilbaar </a:t>
            </a:r>
            <a:r>
              <a:rPr lang="nl-BE" u="sng" dirty="0"/>
              <a:t>intelligent</a:t>
            </a:r>
            <a:r>
              <a:rPr lang="nl-BE" dirty="0"/>
              <a:t> en </a:t>
            </a:r>
            <a:r>
              <a:rPr lang="nl-BE" u="sng" dirty="0"/>
              <a:t>doelmatig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MAAR: door antagonistische relatie moeilijk om volledige potentieel aan te spreken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WG moeten strategie ontwikkelen </a:t>
            </a:r>
            <a:r>
              <a:rPr lang="nl-BE" dirty="0">
                <a:sym typeface="Wingdings"/>
              </a:rPr>
              <a:t> Controle en taaksplitsing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Kernassumptie: Taylorisering heeft dekwalificatieproces op gang gebracht </a:t>
            </a:r>
            <a:r>
              <a:rPr lang="nl-BE" dirty="0">
                <a:sym typeface="Wingdings" pitchFamily="2" charset="2"/>
              </a:rPr>
              <a:t> Arbeid wordt iedere zinvolle inhoud ontnomen</a:t>
            </a:r>
          </a:p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81053152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908720"/>
            <a:ext cx="7009011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5" y="3212976"/>
            <a:ext cx="2088232" cy="153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1412776"/>
            <a:ext cx="237626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24625" y="4221088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71291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052736"/>
            <a:ext cx="8928992" cy="2016224"/>
          </a:xfrm>
        </p:spPr>
        <p:txBody>
          <a:bodyPr>
            <a:normAutofit fontScale="90000"/>
          </a:bodyPr>
          <a:lstStyle/>
          <a:p>
            <a:r>
              <a:rPr lang="nl-NL" dirty="0"/>
              <a:t>Breuklijnen in de (</a:t>
            </a:r>
            <a:r>
              <a:rPr lang="nl-NL" dirty="0" err="1"/>
              <a:t>arbeids</a:t>
            </a:r>
            <a:r>
              <a:rPr lang="nl-NL" dirty="0"/>
              <a:t>)sociologie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4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B2D2DC8E-7FB4-9F4F-BAA4-795CC1D4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CC568928-6450-044D-A1C1-4295E9A586E7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6CB7A05-2460-864A-A69F-DF5742C340E1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2216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5832648" cy="554461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Harry </a:t>
            </a:r>
            <a:r>
              <a:rPr lang="nl-BE" i="1" dirty="0" err="1"/>
              <a:t>Braverman</a:t>
            </a:r>
            <a:r>
              <a:rPr lang="nl-BE" dirty="0"/>
              <a:t> en de arbeidsprocesbenadering: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Dekwalificatie geldt ook voor niet-manueel werk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Taylorisme wordt toegepast op kantoorwerk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19</a:t>
            </a:r>
            <a:r>
              <a:rPr lang="nl-BE" baseline="30000" dirty="0"/>
              <a:t>de</a:t>
            </a:r>
            <a:r>
              <a:rPr lang="nl-BE" dirty="0"/>
              <a:t>-eeuwse bediende was een soort ambachtsman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20</a:t>
            </a:r>
            <a:r>
              <a:rPr lang="nl-BE" baseline="30000" dirty="0"/>
              <a:t>ste</a:t>
            </a:r>
            <a:r>
              <a:rPr lang="nl-BE" dirty="0"/>
              <a:t> eeuw: ‘</a:t>
            </a:r>
            <a:r>
              <a:rPr lang="nl-BE" dirty="0">
                <a:sym typeface="Wingdings" pitchFamily="2" charset="2"/>
              </a:rPr>
              <a:t>pushing papers’</a:t>
            </a:r>
          </a:p>
          <a:p>
            <a:pPr lvl="3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	 Dekwalificatie, statusverlies, loonverlies</a:t>
            </a:r>
          </a:p>
          <a:p>
            <a:pPr lvl="3">
              <a:lnSpc>
                <a:spcPct val="90000"/>
              </a:lnSpc>
              <a:buFontTx/>
              <a:buChar char="-"/>
            </a:pPr>
            <a:r>
              <a:rPr lang="nl-BE" dirty="0"/>
              <a:t>Nieuwe dienstensector (call centres, </a:t>
            </a:r>
          </a:p>
          <a:p>
            <a:pPr marL="1371600" lvl="3" indent="0">
              <a:lnSpc>
                <a:spcPct val="90000"/>
              </a:lnSpc>
              <a:buNone/>
            </a:pPr>
            <a:r>
              <a:rPr lang="nl-BE" dirty="0"/>
              <a:t>    order picking, …)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Klassenimplicaties: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Polarisering met WG, proletarisering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Geen mogelijkheid tot verzet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261" y="1052737"/>
            <a:ext cx="3357739" cy="252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5796136" y="3717032"/>
            <a:ext cx="3347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i="1" dirty="0" err="1"/>
              <a:t>Call</a:t>
            </a:r>
            <a:r>
              <a:rPr lang="nl-BE" i="1" dirty="0"/>
              <a:t> </a:t>
            </a:r>
            <a:r>
              <a:rPr lang="nl-BE" i="1" dirty="0" err="1"/>
              <a:t>centre</a:t>
            </a:r>
            <a:r>
              <a:rPr lang="nl-BE" i="1" dirty="0"/>
              <a:t> scene uit “Big </a:t>
            </a:r>
            <a:r>
              <a:rPr lang="nl-BE" i="1" dirty="0" err="1"/>
              <a:t>Nothing</a:t>
            </a:r>
            <a:r>
              <a:rPr lang="nl-BE" i="1" dirty="0"/>
              <a:t>” (2006): </a:t>
            </a:r>
          </a:p>
          <a:p>
            <a:endParaRPr lang="nl-BE" i="1" dirty="0">
              <a:hlinkClick r:id="" action="ppaction://noaction"/>
            </a:endParaRPr>
          </a:p>
          <a:p>
            <a:r>
              <a:rPr lang="nl-BE" i="1" dirty="0">
                <a:hlinkClick r:id="" action="ppaction://noaction"/>
              </a:rPr>
              <a:t>http://youtu.be/hAjzvy94JsM</a:t>
            </a:r>
            <a:r>
              <a:rPr lang="nl-BE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14284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268760"/>
            <a:ext cx="8784976" cy="52565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Bestaat er dan geen ‘rekwalificatie’?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Braverman: grotendeels statistische illusie – omwille van 2 trends: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Erosie van beroepentitels;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Eenzelfde functie krijgt een steeds ‘duurdere’ naam</a:t>
            </a:r>
          </a:p>
          <a:p>
            <a:pPr lvl="4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Vb. Magazijnier  </a:t>
            </a:r>
            <a:r>
              <a:rPr lang="nl-BE" dirty="0" err="1">
                <a:sym typeface="Wingdings" pitchFamily="2" charset="2"/>
              </a:rPr>
              <a:t>Logistics</a:t>
            </a:r>
            <a:r>
              <a:rPr lang="nl-BE" dirty="0">
                <a:sym typeface="Wingdings" pitchFamily="2" charset="2"/>
              </a:rPr>
              <a:t> supervisor?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Groeiende verschillen tussen verworven opleidingsniveau en uiteindelijke inhoud van het werk: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Mensen doen vaak werk onder hun vaardighedenniveau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Het probleem van ‘overkwalificatie’</a:t>
            </a:r>
          </a:p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875743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Dekwalificatie: Kritieken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47491"/>
            <a:ext cx="8784976" cy="511256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Kritieken: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Te rooskleurige opvatting vaardigheden vanuit ambachtsperspectief?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De almacht van managers en machteloosheid van werknemers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Genderblindheid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Onderschatting van het fenomeen van (re)kwalficatie</a:t>
            </a:r>
          </a:p>
          <a:p>
            <a:pPr>
              <a:lnSpc>
                <a:spcPct val="90000"/>
              </a:lnSpc>
            </a:pPr>
            <a:r>
              <a:rPr lang="nl-BE" dirty="0"/>
              <a:t>Verdiensten: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Aangetoond dat organisatie en techniek </a:t>
            </a:r>
            <a:r>
              <a:rPr lang="nl-BE" u="sng" dirty="0"/>
              <a:t>niet neutraal</a:t>
            </a:r>
            <a:r>
              <a:rPr lang="nl-BE" dirty="0"/>
              <a:t> zijn;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Kreeg weldegelijk </a:t>
            </a:r>
            <a:r>
              <a:rPr lang="nl-BE" u="sng" dirty="0"/>
              <a:t>empirische steun</a:t>
            </a:r>
            <a:r>
              <a:rPr lang="nl-BE" dirty="0"/>
              <a:t> voor bepaalde beroepengroepen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Levendig debat aangezwengeld </a:t>
            </a:r>
            <a:r>
              <a:rPr lang="nl-BE" dirty="0">
                <a:sym typeface="Wingdings" pitchFamily="2" charset="2"/>
              </a:rPr>
              <a:t> Tot op heden!</a:t>
            </a:r>
          </a:p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42223968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Rekwalificatie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6336704" cy="5544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u="sng" dirty="0"/>
              <a:t>Nieuwe technieken en organisatie</a:t>
            </a:r>
            <a:r>
              <a:rPr lang="nl-BE" dirty="0"/>
              <a:t> leiden tot: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Nieuwe mogelijkheden voor rekwalificatie,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Grotere betrokkenheid van werknemers,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Hogere kwaliteit van de arbeid</a:t>
            </a:r>
          </a:p>
          <a:p>
            <a:pPr>
              <a:lnSpc>
                <a:spcPct val="90000"/>
              </a:lnSpc>
            </a:pPr>
            <a:r>
              <a:rPr lang="nl-BE" dirty="0"/>
              <a:t>Geïnspireerd door </a:t>
            </a:r>
            <a:r>
              <a:rPr lang="nl-BE" u="sng" dirty="0"/>
              <a:t>Weber</a:t>
            </a:r>
            <a:r>
              <a:rPr lang="nl-BE" dirty="0"/>
              <a:t>: bureaucratisering en rationalisering leiden tot toenemende vraag naar opleiding en vaardigheden</a:t>
            </a:r>
          </a:p>
          <a:p>
            <a:pPr>
              <a:lnSpc>
                <a:spcPct val="90000"/>
              </a:lnSpc>
            </a:pPr>
            <a:r>
              <a:rPr lang="nl-BE" i="1" dirty="0"/>
              <a:t>Daniel Bell </a:t>
            </a:r>
            <a:r>
              <a:rPr lang="nl-BE" dirty="0"/>
              <a:t>(1919-2011): 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‘The coming of post-industrial society’ </a:t>
            </a:r>
            <a:r>
              <a:rPr lang="nl-BE" dirty="0"/>
              <a:t>(1973)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052735"/>
            <a:ext cx="2843808" cy="455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331192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Rekwalificatie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l-BE" dirty="0" err="1"/>
              <a:t>Bell’s</a:t>
            </a:r>
            <a:r>
              <a:rPr lang="nl-BE" dirty="0"/>
              <a:t> rekwalificatie these: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Kenmerken: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Predominant niet-manuele productie, gedomineerd door dienstenarbeid: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Non-profit sector wint aan belang, vooral gezondheidszorg, onderwijs en onderzoek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Theoretische kennis wordt het belangrijkste productiemiddel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Private eigendom als machtsbron verliest terrein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Bijkomende dimensie aan stratificatiestructuur: wetenschappelijke en technische klasse</a:t>
            </a:r>
          </a:p>
          <a:p>
            <a:pPr lvl="4">
              <a:lnSpc>
                <a:spcPct val="90000"/>
              </a:lnSpc>
            </a:pPr>
            <a:r>
              <a:rPr lang="nl-BE" dirty="0"/>
              <a:t>Centrale figuur ‘de professional’ (</a:t>
            </a:r>
            <a:r>
              <a:rPr lang="nl-BE" dirty="0">
                <a:sym typeface="Wingdings" pitchFamily="2" charset="2"/>
              </a:rPr>
              <a:t> de kapitalist)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Postindustriële samenleving: veranderingen in economie, beroepenstructuur, wetenschap en technologie</a:t>
            </a:r>
          </a:p>
          <a:p>
            <a:pPr lvl="3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Belang van gemeenschap boven economie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VS zal als eerste natie de evolutie doormaken in de jaren 1970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08856696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Rekwalificatie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 err="1"/>
              <a:t>Bell’s</a:t>
            </a:r>
            <a:r>
              <a:rPr lang="nl-BE" dirty="0"/>
              <a:t> rekwalificatie these: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Gevolgen voor arbeid(sorganisatie):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Communicatie tussen werknemers wordt belangrijker dan interactie werknemer-machine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Afname hiërarchische arbeidsorganisatie ten voordele van participatie door werknemers</a:t>
            </a:r>
            <a:endParaRPr lang="nl-BE" dirty="0">
              <a:sym typeface="Wingdings" pitchFamily="2" charset="2"/>
            </a:endParaRP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Grote organisatiestructuren ingeruild voor kleinere organisatie eenheden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Kortom: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Hersenen ipv spierkracht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Democratie ipv despotisme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Autonome kleinere subeenheden ipv grootschalige bureaucratie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Diensteneconomie ipv industriële productie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Ook wel: ‘informatiesamenleving’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1632449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Rekwalificatie: evaluatie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Trend naar diensteneconomie staat buiten kijf, </a:t>
            </a:r>
          </a:p>
          <a:p>
            <a:pPr>
              <a:lnSpc>
                <a:spcPct val="90000"/>
              </a:lnSpc>
            </a:pPr>
            <a:r>
              <a:rPr lang="nl-BE" dirty="0"/>
              <a:t>MAAR aantal problemen met Bell’s interpretatie: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Idealisering van dienstverlenende arbeid: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Meest voordelige vormen te veel als standaard gezien;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Onderschatting van toename van routinisering in dienstverlenend werk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Niet immuun voor marktlogica: waar opportuun routinisering, rationalisering, automatisering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Naïef over sociologische betekenis professional: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Professionelen niet immuun voor dekwalificatie-logica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Expansie hoger onderwijs en overkwalificatie en erosie beroepentitels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Genderblindheid: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Wat met laaggeschoolde (vrouwelijke) dienstenarbeid?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Geen analyse van typisch vrouwelijke professionele arbeid </a:t>
            </a:r>
          </a:p>
          <a:p>
            <a:pPr>
              <a:lnSpc>
                <a:spcPct val="90000"/>
              </a:lnSpc>
            </a:pPr>
            <a:endParaRPr lang="nl-BE" dirty="0"/>
          </a:p>
          <a:p>
            <a:pPr>
              <a:lnSpc>
                <a:spcPct val="90000"/>
              </a:lnSpc>
            </a:pPr>
            <a:r>
              <a:rPr lang="nl-BE" dirty="0"/>
              <a:t>VRAAG: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Hoe kan er in dezelfde samenleving en tegelijkertijd zowel sprake van de- als re-kwalficatie zijn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06478005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Polarisering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l-BE" dirty="0"/>
              <a:t>Arbeidsmarkt is verre van homogeen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Negatie daarvan maakte zowel de- als </a:t>
            </a:r>
            <a:r>
              <a:rPr lang="nl-BE" dirty="0" err="1"/>
              <a:t>re-kwalificatie</a:t>
            </a:r>
            <a:r>
              <a:rPr lang="nl-BE" dirty="0"/>
              <a:t> these vatbaar voor heel wat kritiek:</a:t>
            </a:r>
          </a:p>
          <a:p>
            <a:pPr>
              <a:lnSpc>
                <a:spcPct val="90000"/>
              </a:lnSpc>
            </a:pPr>
            <a:r>
              <a:rPr lang="nl-BE" dirty="0"/>
              <a:t>Tussenpositie: dubbele trend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Kapitalistisch accumulatiemodel zoekt meest geschikte manier om productie te organiseren afhankelijk van de </a:t>
            </a:r>
            <a:r>
              <a:rPr lang="nl-BE" u="sng" dirty="0"/>
              <a:t>context</a:t>
            </a:r>
            <a:endParaRPr lang="nl-BE" dirty="0"/>
          </a:p>
          <a:p>
            <a:pPr lvl="2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 ‘Flexibele accumulatie’ (Vallas, 1999)</a:t>
            </a:r>
            <a:endParaRPr lang="nl-BE" dirty="0"/>
          </a:p>
          <a:p>
            <a:pPr lvl="1">
              <a:lnSpc>
                <a:spcPct val="90000"/>
              </a:lnSpc>
              <a:buFont typeface="Wingdings" charset="0"/>
              <a:buChar char="à"/>
            </a:pPr>
            <a:r>
              <a:rPr lang="nl-BE" dirty="0"/>
              <a:t>Kan leiden tot de- of re- kwalificatie</a:t>
            </a:r>
          </a:p>
          <a:p>
            <a:pPr lvl="2">
              <a:lnSpc>
                <a:spcPct val="90000"/>
              </a:lnSpc>
              <a:buFont typeface="Wingdings" charset="0"/>
              <a:buChar char="à"/>
            </a:pPr>
            <a:r>
              <a:rPr lang="nl-BE" dirty="0"/>
              <a:t>Re = Nieuwe beroepen, technieken, technologie zorgt voor upskilling</a:t>
            </a:r>
          </a:p>
          <a:p>
            <a:pPr lvl="2">
              <a:lnSpc>
                <a:spcPct val="90000"/>
              </a:lnSpc>
              <a:buFont typeface="Wingdings" charset="0"/>
              <a:buChar char="à"/>
            </a:pPr>
            <a:r>
              <a:rPr lang="nl-BE" dirty="0"/>
              <a:t>De = Technologie, organisatie-innovatie, … zorgen voor (verdere) de-skilling van bestaande functies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92044955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986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Polarisering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23" y="992972"/>
            <a:ext cx="9036496" cy="553237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l-BE" dirty="0"/>
              <a:t>Dubbele trend en ‘polarisering’: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VS – </a:t>
            </a:r>
            <a:r>
              <a:rPr lang="nl-BE" i="1" dirty="0"/>
              <a:t>Robert Reich </a:t>
            </a:r>
            <a:r>
              <a:rPr lang="nl-BE" dirty="0"/>
              <a:t>(°1946)</a:t>
            </a:r>
            <a:r>
              <a:rPr lang="nl-BE" i="1" dirty="0"/>
              <a:t>:</a:t>
            </a:r>
          </a:p>
          <a:p>
            <a:pPr lvl="2">
              <a:lnSpc>
                <a:spcPct val="90000"/>
              </a:lnSpc>
            </a:pPr>
            <a:r>
              <a:rPr lang="nl-BE" i="1" dirty="0"/>
              <a:t>The work of nations: perparing ourselves for 21st century capitalism </a:t>
            </a:r>
            <a:r>
              <a:rPr lang="nl-BE" dirty="0"/>
              <a:t>(1991):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Groeiende minderheid van “informatiewerknemers”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Groeiende meerderheid van routinematige dienstverlenende werknemers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Krimpende tussengroep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Toenemende empirische evidentie: </a:t>
            </a:r>
          </a:p>
          <a:p>
            <a:pPr lvl="4">
              <a:lnSpc>
                <a:spcPct val="90000"/>
              </a:lnSpc>
            </a:pPr>
            <a:r>
              <a:rPr lang="nl-BE" dirty="0"/>
              <a:t>o.a. Hurley et al (2015). Upgrading or polarisation? Long-term and global shifts in the employment structure: European Jobs Monitor 2015. </a:t>
            </a:r>
            <a:r>
              <a:rPr lang="nl-BE" dirty="0">
                <a:hlinkClick r:id="rId3"/>
              </a:rPr>
              <a:t>EUROFOUND</a:t>
            </a:r>
            <a:endParaRPr lang="nl-BE" dirty="0"/>
          </a:p>
          <a:p>
            <a:pPr lvl="4">
              <a:lnSpc>
                <a:spcPct val="90000"/>
              </a:lnSpc>
            </a:pPr>
            <a:r>
              <a:rPr lang="nl-BE" dirty="0"/>
              <a:t>Digitalisering en polarisering, OESO-informatiefiche: </a:t>
            </a:r>
            <a:r>
              <a:rPr lang="nl-BE" dirty="0">
                <a:hlinkClick r:id="rId4"/>
              </a:rPr>
              <a:t>https://www.oecd.org/going-digital/topics/labour-markets/</a:t>
            </a:r>
            <a:r>
              <a:rPr lang="nl-BE" dirty="0"/>
              <a:t>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Algemene evaluatie:</a:t>
            </a:r>
            <a:endParaRPr lang="nl-BE" i="1" dirty="0"/>
          </a:p>
          <a:p>
            <a:pPr lvl="2">
              <a:lnSpc>
                <a:spcPct val="90000"/>
              </a:lnSpc>
            </a:pPr>
            <a:r>
              <a:rPr lang="nl-BE" dirty="0"/>
              <a:t>Meer upskilling dan deskilling </a:t>
            </a:r>
            <a:r>
              <a:rPr lang="nl-BE" dirty="0">
                <a:sym typeface="Wingdings"/>
              </a:rPr>
              <a:t> netto-resultaat is polarisatie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Toenemende flexibiliteit voor iedereen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Althans in formele arbeidsmarkt van ‘kernlanden’</a:t>
            </a:r>
          </a:p>
          <a:p>
            <a:pPr marL="1828800" lvl="4" indent="0">
              <a:lnSpc>
                <a:spcPct val="90000"/>
              </a:lnSpc>
              <a:buNone/>
            </a:pPr>
            <a:r>
              <a:rPr lang="nl-BE" dirty="0">
                <a:sym typeface="Wingdings"/>
              </a:rPr>
              <a:t> Informele circuit, (schijn)zelfstandigen, mondiale arbeidsdeling</a:t>
            </a: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96733779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voettekst 4">
            <a:extLst>
              <a:ext uri="{FF2B5EF4-FFF2-40B4-BE49-F238E27FC236}">
                <a16:creationId xmlns:a16="http://schemas.microsoft.com/office/drawing/2014/main" id="{884BBEA9-70B4-1A40-A6D6-76692E18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nl-BE" sz="1400" b="1" i="1" smtClean="0">
                <a:solidFill>
                  <a:schemeClr val="tx1"/>
                </a:solidFill>
              </a:rPr>
              <a:pPr/>
              <a:t>49</a:t>
            </a:fld>
            <a:endParaRPr lang="nl-BE" sz="1400" b="1" i="1">
              <a:solidFill>
                <a:schemeClr val="tx1"/>
              </a:solidFill>
            </a:endParaRPr>
          </a:p>
        </p:txBody>
      </p:sp>
      <p:sp>
        <p:nvSpPr>
          <p:cNvPr id="9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14F1E-FFBA-AB49-A9FB-CE438310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82605"/>
            <a:ext cx="7454602" cy="596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80758-FB49-AB49-92AA-B1B51C3ACDCB}"/>
              </a:ext>
            </a:extLst>
          </p:cNvPr>
          <p:cNvSpPr txBox="1"/>
          <p:nvPr/>
        </p:nvSpPr>
        <p:spPr>
          <a:xfrm>
            <a:off x="5004048" y="6019790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Overgenomen uit: Autor, D. H. (2015). Why Are There Still So Many Jobs? The History and Future of Workplace Automation. Journal of Economic Perspectives, 29(3), 3–30. </a:t>
            </a:r>
            <a:r>
              <a:rPr lang="nl-BE" sz="1000" dirty="0">
                <a:hlinkClick r:id="rId4"/>
              </a:rPr>
              <a:t>https://doi.org/10.1257/jep.29.3.3</a:t>
            </a:r>
            <a:r>
              <a:rPr lang="nl-BE" sz="1000" dirty="0"/>
              <a:t> </a:t>
            </a:r>
          </a:p>
          <a:p>
            <a:endParaRPr lang="nl-BE" sz="1000" dirty="0"/>
          </a:p>
        </p:txBody>
      </p:sp>
      <p:sp>
        <p:nvSpPr>
          <p:cNvPr id="13" name="Tekstvak 7">
            <a:extLst>
              <a:ext uri="{FF2B5EF4-FFF2-40B4-BE49-F238E27FC236}">
                <a16:creationId xmlns:a16="http://schemas.microsoft.com/office/drawing/2014/main" id="{053131E2-9E61-464F-BF51-6262E1B14FE9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8614"/>
            <a:ext cx="8229600" cy="850106"/>
          </a:xfrm>
        </p:spPr>
        <p:txBody>
          <a:bodyPr>
            <a:normAutofit/>
          </a:bodyPr>
          <a:lstStyle/>
          <a:p>
            <a:r>
              <a:rPr lang="en-GB" sz="4000" dirty="0" err="1"/>
              <a:t>Polarisering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642528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864096"/>
          </a:xfrm>
        </p:spPr>
        <p:txBody>
          <a:bodyPr>
            <a:normAutofit/>
          </a:bodyPr>
          <a:lstStyle/>
          <a:p>
            <a:r>
              <a:rPr lang="nl-NL" dirty="0"/>
              <a:t>Overzicht stromingen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Rechte verbindingslijn 4"/>
          <p:cNvCxnSpPr/>
          <p:nvPr/>
        </p:nvCxnSpPr>
        <p:spPr>
          <a:xfrm>
            <a:off x="3121052" y="5017912"/>
            <a:ext cx="3456384" cy="0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5"/>
          <p:cNvCxnSpPr/>
          <p:nvPr/>
        </p:nvCxnSpPr>
        <p:spPr>
          <a:xfrm rot="5400000">
            <a:off x="1392860" y="3289720"/>
            <a:ext cx="3456384" cy="0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6"/>
          <p:cNvCxnSpPr/>
          <p:nvPr/>
        </p:nvCxnSpPr>
        <p:spPr>
          <a:xfrm flipV="1">
            <a:off x="3121052" y="3217712"/>
            <a:ext cx="2304256" cy="1800200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7"/>
          <p:cNvSpPr txBox="1"/>
          <p:nvPr/>
        </p:nvSpPr>
        <p:spPr>
          <a:xfrm>
            <a:off x="2239860" y="5233935"/>
            <a:ext cx="172819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Individueel handelen primeert</a:t>
            </a:r>
          </a:p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(actororiëntatie)</a:t>
            </a:r>
            <a:r>
              <a:rPr lang="nl-BE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kstvak 8"/>
          <p:cNvSpPr txBox="1"/>
          <p:nvPr/>
        </p:nvSpPr>
        <p:spPr>
          <a:xfrm>
            <a:off x="5641332" y="5233936"/>
            <a:ext cx="18829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Sociale structuur determineert</a:t>
            </a:r>
          </a:p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(systeemoriëntatie)</a:t>
            </a:r>
          </a:p>
        </p:txBody>
      </p:sp>
      <p:sp>
        <p:nvSpPr>
          <p:cNvPr id="15" name="Tekstvak 9"/>
          <p:cNvSpPr txBox="1"/>
          <p:nvPr/>
        </p:nvSpPr>
        <p:spPr>
          <a:xfrm>
            <a:off x="1403648" y="4581128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Subjectivisme (normatief)</a:t>
            </a:r>
          </a:p>
        </p:txBody>
      </p:sp>
      <p:sp>
        <p:nvSpPr>
          <p:cNvPr id="16" name="Tekstvak 10"/>
          <p:cNvSpPr txBox="1"/>
          <p:nvPr/>
        </p:nvSpPr>
        <p:spPr>
          <a:xfrm>
            <a:off x="1331640" y="1412776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Utilitarisme</a:t>
            </a:r>
          </a:p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(rationaliteit)</a:t>
            </a:r>
          </a:p>
        </p:txBody>
      </p:sp>
      <p:sp>
        <p:nvSpPr>
          <p:cNvPr id="17" name="Tekstvak 11"/>
          <p:cNvSpPr txBox="1"/>
          <p:nvPr/>
        </p:nvSpPr>
        <p:spPr>
          <a:xfrm rot="19347730">
            <a:off x="2835354" y="4138050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Actor (conflict) </a:t>
            </a:r>
          </a:p>
        </p:txBody>
      </p:sp>
      <p:sp>
        <p:nvSpPr>
          <p:cNvPr id="18" name="Tekstvak 12"/>
          <p:cNvSpPr txBox="1"/>
          <p:nvPr/>
        </p:nvSpPr>
        <p:spPr>
          <a:xfrm rot="19319575">
            <a:off x="4147139" y="2541563"/>
            <a:ext cx="22199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Organisatie (consensus)</a:t>
            </a:r>
          </a:p>
        </p:txBody>
      </p:sp>
    </p:spTree>
    <p:extLst>
      <p:ext uri="{BB962C8B-B14F-4D97-AF65-F5344CB8AC3E}">
        <p14:creationId xmlns:p14="http://schemas.microsoft.com/office/powerpoint/2010/main" val="111516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2664296" cy="864096"/>
          </a:xfrm>
        </p:spPr>
        <p:txBody>
          <a:bodyPr>
            <a:normAutofit fontScale="90000"/>
          </a:bodyPr>
          <a:lstStyle/>
          <a:p>
            <a:r>
              <a:rPr lang="nl-NL" dirty="0"/>
              <a:t>Overzicht stromingen</a:t>
            </a:r>
            <a:endParaRPr lang="en-US" dirty="0"/>
          </a:p>
        </p:txBody>
      </p:sp>
      <p:sp>
        <p:nvSpPr>
          <p:cNvPr id="13" name="Tekstvak 7"/>
          <p:cNvSpPr txBox="1"/>
          <p:nvPr/>
        </p:nvSpPr>
        <p:spPr>
          <a:xfrm>
            <a:off x="0" y="6237312"/>
            <a:ext cx="27363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Individueel handelen primeert</a:t>
            </a:r>
            <a:r>
              <a:rPr lang="nl-BE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kstvak 8"/>
          <p:cNvSpPr txBox="1"/>
          <p:nvPr/>
        </p:nvSpPr>
        <p:spPr>
          <a:xfrm>
            <a:off x="6444208" y="6093296"/>
            <a:ext cx="2232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Sociale structuur determineert</a:t>
            </a:r>
          </a:p>
        </p:txBody>
      </p:sp>
      <p:sp>
        <p:nvSpPr>
          <p:cNvPr id="15" name="Tekstvak 9"/>
          <p:cNvSpPr txBox="1"/>
          <p:nvPr/>
        </p:nvSpPr>
        <p:spPr>
          <a:xfrm>
            <a:off x="611560" y="5445224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Subjectivisme (normatief)</a:t>
            </a:r>
          </a:p>
        </p:txBody>
      </p:sp>
      <p:sp>
        <p:nvSpPr>
          <p:cNvPr id="16" name="Tekstvak 10"/>
          <p:cNvSpPr txBox="1"/>
          <p:nvPr/>
        </p:nvSpPr>
        <p:spPr>
          <a:xfrm>
            <a:off x="611560" y="2780928"/>
            <a:ext cx="1728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Utilitarisme</a:t>
            </a:r>
          </a:p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(rationaliteit)</a:t>
            </a:r>
          </a:p>
        </p:txBody>
      </p:sp>
      <p:sp>
        <p:nvSpPr>
          <p:cNvPr id="17" name="Tekstvak 11"/>
          <p:cNvSpPr txBox="1"/>
          <p:nvPr/>
        </p:nvSpPr>
        <p:spPr>
          <a:xfrm rot="18390645">
            <a:off x="1261748" y="1965787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Actor (conflict) </a:t>
            </a:r>
          </a:p>
        </p:txBody>
      </p:sp>
      <p:sp>
        <p:nvSpPr>
          <p:cNvPr id="18" name="Tekstvak 12"/>
          <p:cNvSpPr txBox="1"/>
          <p:nvPr/>
        </p:nvSpPr>
        <p:spPr>
          <a:xfrm rot="18392029">
            <a:off x="1969100" y="439055"/>
            <a:ext cx="22199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500" dirty="0">
                <a:latin typeface="Arial" panose="020B0604020202020204" pitchFamily="34" charset="0"/>
                <a:cs typeface="Arial" panose="020B0604020202020204" pitchFamily="34" charset="0"/>
              </a:rPr>
              <a:t>Organisatie (consensus)</a:t>
            </a:r>
          </a:p>
        </p:txBody>
      </p:sp>
      <p:grpSp>
        <p:nvGrpSpPr>
          <p:cNvPr id="46" name="Group 14"/>
          <p:cNvGrpSpPr>
            <a:grpSpLocks/>
          </p:cNvGrpSpPr>
          <p:nvPr/>
        </p:nvGrpSpPr>
        <p:grpSpPr bwMode="auto">
          <a:xfrm>
            <a:off x="2470049" y="201877"/>
            <a:ext cx="5932488" cy="6038850"/>
            <a:chOff x="4364" y="975"/>
            <a:chExt cx="9343" cy="951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4364" y="1070"/>
              <a:ext cx="9343" cy="9415"/>
              <a:chOff x="1712" y="466"/>
              <a:chExt cx="10419" cy="10388"/>
            </a:xfrm>
          </p:grpSpPr>
          <p:sp>
            <p:nvSpPr>
              <p:cNvPr id="56" name="AutoShape 16"/>
              <p:cNvSpPr>
                <a:spLocks noChangeArrowheads="1"/>
              </p:cNvSpPr>
              <p:nvPr/>
            </p:nvSpPr>
            <p:spPr bwMode="auto">
              <a:xfrm rot="7453536">
                <a:off x="-1626" y="3804"/>
                <a:ext cx="10241" cy="3566"/>
              </a:xfrm>
              <a:prstGeom prst="parallelogram">
                <a:avLst>
                  <a:gd name="adj" fmla="val 143473"/>
                </a:avLst>
              </a:prstGeom>
              <a:solidFill>
                <a:srgbClr val="DBE5F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BE"/>
              </a:p>
            </p:txBody>
          </p:sp>
          <p:sp>
            <p:nvSpPr>
              <p:cNvPr id="57" name="AutoShape 17"/>
              <p:cNvSpPr>
                <a:spLocks noChangeArrowheads="1"/>
              </p:cNvSpPr>
              <p:nvPr/>
            </p:nvSpPr>
            <p:spPr bwMode="auto">
              <a:xfrm rot="10800000">
                <a:off x="2106" y="6589"/>
                <a:ext cx="10025" cy="4265"/>
              </a:xfrm>
              <a:prstGeom prst="parallelogram">
                <a:avLst>
                  <a:gd name="adj" fmla="val 67774"/>
                </a:avLst>
              </a:prstGeom>
              <a:solidFill>
                <a:srgbClr val="95B3D7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BE"/>
              </a:p>
            </p:txBody>
          </p:sp>
        </p:grpSp>
        <p:cxnSp>
          <p:nvCxnSpPr>
            <p:cNvPr id="48" name="AutoShape 18"/>
            <p:cNvCxnSpPr>
              <a:cxnSpLocks noChangeShapeType="1"/>
            </p:cNvCxnSpPr>
            <p:nvPr/>
          </p:nvCxnSpPr>
          <p:spPr bwMode="auto">
            <a:xfrm flipV="1">
              <a:off x="7800" y="6619"/>
              <a:ext cx="2295" cy="38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9" name="AutoShape 19"/>
            <p:cNvCxnSpPr>
              <a:cxnSpLocks noChangeShapeType="1"/>
            </p:cNvCxnSpPr>
            <p:nvPr/>
          </p:nvCxnSpPr>
          <p:spPr bwMode="auto">
            <a:xfrm flipH="1">
              <a:off x="6120" y="8340"/>
              <a:ext cx="6452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AutoShape 20"/>
            <p:cNvCxnSpPr>
              <a:cxnSpLocks noChangeShapeType="1"/>
            </p:cNvCxnSpPr>
            <p:nvPr/>
          </p:nvCxnSpPr>
          <p:spPr bwMode="auto">
            <a:xfrm flipH="1">
              <a:off x="4647" y="4796"/>
              <a:ext cx="6452" cy="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1" name="AutoShape 21"/>
            <p:cNvCxnSpPr>
              <a:cxnSpLocks noChangeShapeType="1"/>
            </p:cNvCxnSpPr>
            <p:nvPr/>
          </p:nvCxnSpPr>
          <p:spPr bwMode="auto">
            <a:xfrm flipV="1">
              <a:off x="11099" y="4796"/>
              <a:ext cx="0" cy="568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2" name="AutoShape 22"/>
            <p:cNvCxnSpPr>
              <a:cxnSpLocks noChangeShapeType="1"/>
            </p:cNvCxnSpPr>
            <p:nvPr/>
          </p:nvCxnSpPr>
          <p:spPr bwMode="auto">
            <a:xfrm flipV="1">
              <a:off x="13707" y="999"/>
              <a:ext cx="0" cy="5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3" name="AutoShape 23"/>
            <p:cNvCxnSpPr>
              <a:cxnSpLocks noChangeShapeType="1"/>
            </p:cNvCxnSpPr>
            <p:nvPr/>
          </p:nvCxnSpPr>
          <p:spPr bwMode="auto">
            <a:xfrm flipH="1">
              <a:off x="11099" y="975"/>
              <a:ext cx="2608" cy="38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4" name="AutoShape 24"/>
            <p:cNvCxnSpPr>
              <a:cxnSpLocks noChangeShapeType="1"/>
            </p:cNvCxnSpPr>
            <p:nvPr/>
          </p:nvCxnSpPr>
          <p:spPr bwMode="auto">
            <a:xfrm flipV="1">
              <a:off x="6120" y="2651"/>
              <a:ext cx="0" cy="568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AutoShape 25"/>
            <p:cNvCxnSpPr>
              <a:cxnSpLocks noChangeShapeType="1"/>
            </p:cNvCxnSpPr>
            <p:nvPr/>
          </p:nvCxnSpPr>
          <p:spPr bwMode="auto">
            <a:xfrm flipV="1">
              <a:off x="4647" y="3980"/>
              <a:ext cx="2608" cy="39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8" name="AutoShape 26"/>
          <p:cNvCxnSpPr>
            <a:cxnSpLocks noChangeShapeType="1"/>
          </p:cNvCxnSpPr>
          <p:nvPr/>
        </p:nvCxnSpPr>
        <p:spPr bwMode="auto">
          <a:xfrm flipH="1">
            <a:off x="4258292" y="204515"/>
            <a:ext cx="4097338" cy="12700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9" name="Rechte verbindingslijn 26"/>
          <p:cNvCxnSpPr/>
          <p:nvPr/>
        </p:nvCxnSpPr>
        <p:spPr>
          <a:xfrm rot="5400000">
            <a:off x="650774" y="4509120"/>
            <a:ext cx="3456384" cy="0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29"/>
          <p:cNvCxnSpPr/>
          <p:nvPr/>
        </p:nvCxnSpPr>
        <p:spPr>
          <a:xfrm>
            <a:off x="2639813" y="6413847"/>
            <a:ext cx="4060472" cy="0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33"/>
          <p:cNvCxnSpPr/>
          <p:nvPr/>
        </p:nvCxnSpPr>
        <p:spPr>
          <a:xfrm flipV="1">
            <a:off x="2234950" y="188640"/>
            <a:ext cx="1728192" cy="2376264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fgeronde rechthoek 61"/>
          <p:cNvSpPr/>
          <p:nvPr/>
        </p:nvSpPr>
        <p:spPr>
          <a:xfrm>
            <a:off x="4395190" y="476672"/>
            <a:ext cx="1584176" cy="44568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Taylorisme - Fordisme</a:t>
            </a:r>
          </a:p>
        </p:txBody>
      </p:sp>
    </p:spTree>
    <p:extLst>
      <p:ext uri="{BB962C8B-B14F-4D97-AF65-F5344CB8AC3E}">
        <p14:creationId xmlns:p14="http://schemas.microsoft.com/office/powerpoint/2010/main" val="983782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052736"/>
            <a:ext cx="8928992" cy="2016224"/>
          </a:xfrm>
        </p:spPr>
        <p:txBody>
          <a:bodyPr>
            <a:normAutofit fontScale="90000"/>
          </a:bodyPr>
          <a:lstStyle/>
          <a:p>
            <a:r>
              <a:rPr lang="nl-NL" dirty="0"/>
              <a:t>Kritisch debat met het wetenschappelijke management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7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B2D2DC8E-7FB4-9F4F-BAA4-795CC1D4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CC568928-6450-044D-A1C1-4295E9A586E7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6CB7A05-2460-864A-A69F-DF5742C340E1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70957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Kritische debatten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96752"/>
            <a:ext cx="8784976" cy="54726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Discussie met het wetenschappelijke management: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Bestaat er zoiets als een menselijke natuur?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Bepalen normen en waarden niet (mee) de doelen en strategiën van actoren?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Alleen formele structuren die individueel gedrag begrenzen?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De rol van ongschreven regels en informele interacties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Kunnen belangen WG en WN wel samenvallend zijn?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Harmonie of compromis?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Wat met groepsbelangen, -dynamiek, structurele gedragsbeperkingen …?</a:t>
            </a:r>
          </a:p>
          <a:p>
            <a:pPr lvl="2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46924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6 – Kritische debatten over de arbeidsorganisatie (H7)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(1) Een vaste menselijke natuur? …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96752"/>
            <a:ext cx="8784976" cy="5328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… utilitarist, geboren intrinsieke motivatiezoeker, of afhankelijk van omgeving en situatie?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Wetenschappelijk management: utilitarist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Psychologisch humanistische benaderingen: intrinsieke </a:t>
            </a:r>
            <a:r>
              <a:rPr lang="nl-BE" dirty="0">
                <a:sym typeface="Wingdings"/>
              </a:rPr>
              <a:t>motivatie en zelfverwezenlijking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Behoeftehiërarchieën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Theorie X en theorie Y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Sociologische benaderingen: </a:t>
            </a:r>
            <a:r>
              <a:rPr lang="nl-BE" dirty="0">
                <a:sym typeface="Wingdings"/>
              </a:rPr>
              <a:t>de </a:t>
            </a:r>
            <a:r>
              <a:rPr lang="nl-BE" i="1" dirty="0">
                <a:sym typeface="Wingdings"/>
              </a:rPr>
              <a:t>relatieve</a:t>
            </a:r>
            <a:r>
              <a:rPr lang="nl-BE" dirty="0">
                <a:sym typeface="Wingdings"/>
              </a:rPr>
              <a:t> menselijke natuur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Bedrijfsculturen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De Human Relations School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Werkoriëntaties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814585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16368</TotalTime>
  <Words>3933</Words>
  <Application>Microsoft Macintosh PowerPoint</Application>
  <PresentationFormat>Diavoorstelling (4:3)</PresentationFormat>
  <Paragraphs>654</Paragraphs>
  <Slides>49</Slides>
  <Notes>49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49</vt:i4>
      </vt:variant>
    </vt:vector>
  </HeadingPairs>
  <TitlesOfParts>
    <vt:vector size="53" baseType="lpstr">
      <vt:lpstr>Arial</vt:lpstr>
      <vt:lpstr>Calibri</vt:lpstr>
      <vt:lpstr>Wingdings</vt:lpstr>
      <vt:lpstr>Office-thema</vt:lpstr>
      <vt:lpstr>Arbeidssociologie  LES 6</vt:lpstr>
      <vt:lpstr>Gastles 1: Olivier Pintelon</vt:lpstr>
      <vt:lpstr>Arbeidsociologie HOOFDSTUK  7</vt:lpstr>
      <vt:lpstr>Breuklijnen in de (arbeids)sociologie  </vt:lpstr>
      <vt:lpstr>Overzicht stromingen</vt:lpstr>
      <vt:lpstr>Overzicht stromingen</vt:lpstr>
      <vt:lpstr>Kritisch debat met het wetenschappelijke management  </vt:lpstr>
      <vt:lpstr>Kritische debatten</vt:lpstr>
      <vt:lpstr>(1) Een vaste menselijke natuur? …</vt:lpstr>
      <vt:lpstr>(1.1) Psychologisch humanisme</vt:lpstr>
      <vt:lpstr>(1.1.1) Behoeftehiërarchieën</vt:lpstr>
      <vt:lpstr>(1.1.2) Theory X and Theoy Y</vt:lpstr>
      <vt:lpstr>(1.2) De relatieve menselijke natuur</vt:lpstr>
      <vt:lpstr>(1.2.1) Bedrijfsculturen</vt:lpstr>
      <vt:lpstr>(1.2.2) Human relations benadering</vt:lpstr>
      <vt:lpstr>Human relations benadering</vt:lpstr>
      <vt:lpstr>(2) (In)formele structuren?</vt:lpstr>
      <vt:lpstr>(2.1) Interactionistische stroming</vt:lpstr>
      <vt:lpstr>Interactionistische stroming</vt:lpstr>
      <vt:lpstr>(2.1.1) Werkplaatsstudies</vt:lpstr>
      <vt:lpstr>(2.1.2) De genegotieerde orde</vt:lpstr>
      <vt:lpstr>De genegotieerde orde   One Flew Over the Cuckoo's Nest</vt:lpstr>
      <vt:lpstr>(2.2) Institutionele benaderingen</vt:lpstr>
      <vt:lpstr>(2.2.1) Disfuncties van de bureaucratie</vt:lpstr>
      <vt:lpstr>(2.2.2) Rationaliteitsmythe: organisaties als copycats</vt:lpstr>
      <vt:lpstr>(3) Samenvallende of conflicterende belangen?</vt:lpstr>
      <vt:lpstr>(3.1) De disciplinerende rol van discours</vt:lpstr>
      <vt:lpstr>(3.1.1) Kritische managementstudies</vt:lpstr>
      <vt:lpstr>Twee kerndebatten: vervreemding en (de)kwalificatie </vt:lpstr>
      <vt:lpstr>Vervreemding: Marx (Debat 1)</vt:lpstr>
      <vt:lpstr>Vervreemding: Seeman</vt:lpstr>
      <vt:lpstr>Vervreemding: Blauner (1)</vt:lpstr>
      <vt:lpstr>Vervreemding: Blauner (2)</vt:lpstr>
      <vt:lpstr>Vervreemding: Blauner (3)</vt:lpstr>
      <vt:lpstr>Vervreemding: Blauner (6)</vt:lpstr>
      <vt:lpstr>Vervreemding: Blauner (7)</vt:lpstr>
      <vt:lpstr>Dekwalificatie of Rekwalificatie? (Debat 2)</vt:lpstr>
      <vt:lpstr>Dekwalificatie</vt:lpstr>
      <vt:lpstr>Dekwalificatie</vt:lpstr>
      <vt:lpstr>Dekwalificatie</vt:lpstr>
      <vt:lpstr>Dekwalificatie</vt:lpstr>
      <vt:lpstr>Dekwalificatie: Kritieken</vt:lpstr>
      <vt:lpstr>Rekwalificatie</vt:lpstr>
      <vt:lpstr>Rekwalificatie</vt:lpstr>
      <vt:lpstr>Rekwalificatie</vt:lpstr>
      <vt:lpstr>Rekwalificatie: evaluatie</vt:lpstr>
      <vt:lpstr>Polarisering</vt:lpstr>
      <vt:lpstr>Polarisering</vt:lpstr>
      <vt:lpstr>Polarisering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1: Overzicht</dc:title>
  <dc:creator>Christophe Vanroelen</dc:creator>
  <cp:lastModifiedBy>Christophe VANROELEN</cp:lastModifiedBy>
  <cp:revision>830</cp:revision>
  <cp:lastPrinted>2018-02-11T20:01:24Z</cp:lastPrinted>
  <dcterms:created xsi:type="dcterms:W3CDTF">2011-02-14T09:46:33Z</dcterms:created>
  <dcterms:modified xsi:type="dcterms:W3CDTF">2021-03-14T21:35:46Z</dcterms:modified>
</cp:coreProperties>
</file>